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60" r:id="rId5"/>
    <p:sldId id="258" r:id="rId6"/>
    <p:sldId id="269" r:id="rId7"/>
    <p:sldId id="272" r:id="rId8"/>
    <p:sldId id="270" r:id="rId9"/>
    <p:sldId id="271" r:id="rId10"/>
    <p:sldId id="261" r:id="rId11"/>
    <p:sldId id="266" r:id="rId12"/>
    <p:sldId id="267" r:id="rId13"/>
    <p:sldId id="268" r:id="rId14"/>
    <p:sldId id="273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F52214-A4AF-481A-B147-1CE3999D9935}" type="doc">
      <dgm:prSet loTypeId="urn:microsoft.com/office/officeart/2005/8/layout/vList3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3904BFAB-7F55-4DC3-BBF9-0D5DE3300BB6}">
      <dgm:prSet phldrT="[Texto]" custT="1"/>
      <dgm:spPr/>
      <dgm:t>
        <a:bodyPr/>
        <a:lstStyle/>
        <a:p>
          <a:r>
            <a:rPr lang="es-MX" sz="1400" b="1" dirty="0" smtClean="0">
              <a:solidFill>
                <a:srgbClr val="002060"/>
              </a:solidFill>
              <a:latin typeface="Century Gothic" pitchFamily="34" charset="0"/>
            </a:rPr>
            <a:t>Fuente sociológica: </a:t>
          </a:r>
          <a:r>
            <a:rPr lang="es-MX" sz="1400" dirty="0" smtClean="0">
              <a:solidFill>
                <a:srgbClr val="002060"/>
              </a:solidFill>
              <a:latin typeface="Century Gothic" pitchFamily="34" charset="0"/>
            </a:rPr>
            <a:t>Se analizan los requerimientos sociales y culturales que el medio formula a la escuela.</a:t>
          </a:r>
          <a:endParaRPr lang="es-MX" sz="1400" dirty="0">
            <a:solidFill>
              <a:srgbClr val="002060"/>
            </a:solidFill>
            <a:latin typeface="Century Gothic" pitchFamily="34" charset="0"/>
          </a:endParaRPr>
        </a:p>
      </dgm:t>
    </dgm:pt>
    <dgm:pt modelId="{A71E0B3D-A039-4529-85EC-C782EC7BF93E}" type="parTrans" cxnId="{3BC39B24-2596-449B-942A-820275AC883D}">
      <dgm:prSet/>
      <dgm:spPr/>
      <dgm:t>
        <a:bodyPr/>
        <a:lstStyle/>
        <a:p>
          <a:endParaRPr lang="es-MX"/>
        </a:p>
      </dgm:t>
    </dgm:pt>
    <dgm:pt modelId="{DBDA495A-D6C4-494D-8B25-9B513A5534EA}" type="sibTrans" cxnId="{3BC39B24-2596-449B-942A-820275AC883D}">
      <dgm:prSet/>
      <dgm:spPr/>
      <dgm:t>
        <a:bodyPr/>
        <a:lstStyle/>
        <a:p>
          <a:endParaRPr lang="es-MX"/>
        </a:p>
      </dgm:t>
    </dgm:pt>
    <dgm:pt modelId="{978910FA-3E50-4F3D-9225-2E4EC3AA658D}">
      <dgm:prSet phldrT="[Texto]" custT="1"/>
      <dgm:spPr/>
      <dgm:t>
        <a:bodyPr/>
        <a:lstStyle/>
        <a:p>
          <a:r>
            <a:rPr lang="es-MX" sz="1100" b="1" dirty="0" smtClean="0">
              <a:solidFill>
                <a:srgbClr val="002060"/>
              </a:solidFill>
              <a:latin typeface="Century Gothic" pitchFamily="34" charset="0"/>
            </a:rPr>
            <a:t>Fuente psicológica: </a:t>
          </a:r>
          <a:r>
            <a:rPr lang="es-MX" sz="1100" dirty="0" smtClean="0">
              <a:solidFill>
                <a:srgbClr val="002060"/>
              </a:solidFill>
              <a:latin typeface="Century Gothic" pitchFamily="34" charset="0"/>
            </a:rPr>
            <a:t>La comprensión del proceso evolutivo presente en las diversas etapas del desarrollo humano a nivel físico, emocional y cognitivo, constituye una pieza fundamental para responder a preguntas clave sobre el aprendizaje de los alumnos: ¿qué se aprende de acuerdo con los procesos de desarrollo y aprendizaje?, ¿cómo se aprende?, ¿cuándo hacerlo?</a:t>
          </a:r>
          <a:endParaRPr lang="es-MX" sz="1100" dirty="0">
            <a:solidFill>
              <a:srgbClr val="002060"/>
            </a:solidFill>
            <a:latin typeface="Century Gothic" pitchFamily="34" charset="0"/>
          </a:endParaRPr>
        </a:p>
      </dgm:t>
    </dgm:pt>
    <dgm:pt modelId="{EDB15155-C2A6-4EB6-8B7C-4FAAA3000E53}" type="parTrans" cxnId="{5BB5EF91-1222-48D0-873B-B80CF127FCF0}">
      <dgm:prSet/>
      <dgm:spPr/>
      <dgm:t>
        <a:bodyPr/>
        <a:lstStyle/>
        <a:p>
          <a:endParaRPr lang="es-MX"/>
        </a:p>
      </dgm:t>
    </dgm:pt>
    <dgm:pt modelId="{B341789C-14A0-43CB-8605-6E5F32F53615}" type="sibTrans" cxnId="{5BB5EF91-1222-48D0-873B-B80CF127FCF0}">
      <dgm:prSet/>
      <dgm:spPr/>
      <dgm:t>
        <a:bodyPr/>
        <a:lstStyle/>
        <a:p>
          <a:endParaRPr lang="es-MX"/>
        </a:p>
      </dgm:t>
    </dgm:pt>
    <dgm:pt modelId="{4E251FD2-18DD-4D3E-A7D3-1DE1CEA32F6E}">
      <dgm:prSet phldrT="[Texto]"/>
      <dgm:spPr/>
      <dgm:t>
        <a:bodyPr/>
        <a:lstStyle/>
        <a:p>
          <a:r>
            <a:rPr lang="es-MX" b="1" dirty="0" smtClean="0">
              <a:solidFill>
                <a:srgbClr val="002060"/>
              </a:solidFill>
              <a:latin typeface="Century Gothic" pitchFamily="34" charset="0"/>
            </a:rPr>
            <a:t>Fuente epistemológica: </a:t>
          </a:r>
          <a:r>
            <a:rPr lang="es-MX" dirty="0" smtClean="0">
              <a:solidFill>
                <a:srgbClr val="002060"/>
              </a:solidFill>
              <a:latin typeface="Century Gothic" pitchFamily="34" charset="0"/>
            </a:rPr>
            <a:t>Se refiere a las características que distinguen a la disciplina o tipo de contenidos que enseñamos. Nos ayuda a seleccionar y organizar los contenidos de manera gradual, de lo simple a lo complejo.</a:t>
          </a:r>
          <a:endParaRPr lang="es-MX" dirty="0">
            <a:solidFill>
              <a:srgbClr val="002060"/>
            </a:solidFill>
            <a:latin typeface="Century Gothic" pitchFamily="34" charset="0"/>
          </a:endParaRPr>
        </a:p>
      </dgm:t>
    </dgm:pt>
    <dgm:pt modelId="{55D9BEAB-5E00-4118-8AF3-3FCC2BA9B299}" type="parTrans" cxnId="{FE9D5DD9-E419-4BB4-9557-A6FF0179A15D}">
      <dgm:prSet/>
      <dgm:spPr/>
      <dgm:t>
        <a:bodyPr/>
        <a:lstStyle/>
        <a:p>
          <a:endParaRPr lang="es-MX"/>
        </a:p>
      </dgm:t>
    </dgm:pt>
    <dgm:pt modelId="{8E5D8C33-3079-4780-A5CA-DF8A36F6D088}" type="sibTrans" cxnId="{FE9D5DD9-E419-4BB4-9557-A6FF0179A15D}">
      <dgm:prSet/>
      <dgm:spPr/>
      <dgm:t>
        <a:bodyPr/>
        <a:lstStyle/>
        <a:p>
          <a:endParaRPr lang="es-MX"/>
        </a:p>
      </dgm:t>
    </dgm:pt>
    <dgm:pt modelId="{D99D4993-01A4-4E7C-8593-D3D26070A27B}">
      <dgm:prSet phldrT="[Texto]" custT="1"/>
      <dgm:spPr/>
      <dgm:t>
        <a:bodyPr/>
        <a:lstStyle/>
        <a:p>
          <a:r>
            <a:rPr lang="es-MX" sz="1400" b="1" dirty="0" smtClean="0">
              <a:solidFill>
                <a:srgbClr val="002060"/>
              </a:solidFill>
              <a:latin typeface="Century Gothic" pitchFamily="34" charset="0"/>
            </a:rPr>
            <a:t>Fuente pedagógica: </a:t>
          </a:r>
          <a:r>
            <a:rPr lang="es-MX" sz="1400" dirty="0" smtClean="0">
              <a:solidFill>
                <a:srgbClr val="002060"/>
              </a:solidFill>
              <a:latin typeface="Century Gothic" pitchFamily="34" charset="0"/>
            </a:rPr>
            <a:t>De esta fuente se derivan modelos educativos, metodologías para el diseño curricular de planes y programas de estudio, fundamentos didácticos.</a:t>
          </a:r>
          <a:endParaRPr lang="es-MX" sz="1400" dirty="0">
            <a:solidFill>
              <a:srgbClr val="002060"/>
            </a:solidFill>
            <a:latin typeface="Century Gothic" pitchFamily="34" charset="0"/>
          </a:endParaRPr>
        </a:p>
      </dgm:t>
    </dgm:pt>
    <dgm:pt modelId="{DDF1B86D-6374-4850-BC98-6F8A92FC73C5}" type="parTrans" cxnId="{B7BCB28B-03A2-4860-A70D-C775DA2B31CB}">
      <dgm:prSet/>
      <dgm:spPr/>
      <dgm:t>
        <a:bodyPr/>
        <a:lstStyle/>
        <a:p>
          <a:endParaRPr lang="es-MX"/>
        </a:p>
      </dgm:t>
    </dgm:pt>
    <dgm:pt modelId="{9A42B081-D6CF-437D-A667-603CA5B633F4}" type="sibTrans" cxnId="{B7BCB28B-03A2-4860-A70D-C775DA2B31CB}">
      <dgm:prSet/>
      <dgm:spPr/>
      <dgm:t>
        <a:bodyPr/>
        <a:lstStyle/>
        <a:p>
          <a:endParaRPr lang="es-MX"/>
        </a:p>
      </dgm:t>
    </dgm:pt>
    <dgm:pt modelId="{EBBBE7F7-2782-476C-B885-A6598B269733}" type="pres">
      <dgm:prSet presAssocID="{9BF52214-A4AF-481A-B147-1CE3999D9935}" presName="linearFlow" presStyleCnt="0">
        <dgm:presLayoutVars>
          <dgm:dir/>
          <dgm:resizeHandles val="exact"/>
        </dgm:presLayoutVars>
      </dgm:prSet>
      <dgm:spPr/>
    </dgm:pt>
    <dgm:pt modelId="{69314956-76E8-45EB-8493-B72E515BAC27}" type="pres">
      <dgm:prSet presAssocID="{3904BFAB-7F55-4DC3-BBF9-0D5DE3300BB6}" presName="composite" presStyleCnt="0"/>
      <dgm:spPr/>
    </dgm:pt>
    <dgm:pt modelId="{71BC350C-C925-48DC-8DBB-BDE835B4DC75}" type="pres">
      <dgm:prSet presAssocID="{3904BFAB-7F55-4DC3-BBF9-0D5DE3300BB6}" presName="imgShp" presStyleLbl="fgImgPlace1" presStyleIdx="0" presStyleCnt="4" custScaleX="281945" custLinFactNeighborX="-72953" custLinFactNeighborY="-1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953E0CF0-3919-440E-814A-E200B69B915A}" type="pres">
      <dgm:prSet presAssocID="{3904BFAB-7F55-4DC3-BBF9-0D5DE3300BB6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4A94472-DD94-4C0F-A427-1C89DB0CF45D}" type="pres">
      <dgm:prSet presAssocID="{DBDA495A-D6C4-494D-8B25-9B513A5534EA}" presName="spacing" presStyleCnt="0"/>
      <dgm:spPr/>
    </dgm:pt>
    <dgm:pt modelId="{D6D1828C-23BC-4BCD-A136-0CEEAE96CA32}" type="pres">
      <dgm:prSet presAssocID="{978910FA-3E50-4F3D-9225-2E4EC3AA658D}" presName="composite" presStyleCnt="0"/>
      <dgm:spPr/>
    </dgm:pt>
    <dgm:pt modelId="{2CC65C83-9267-43F6-9352-9EED579D0261}" type="pres">
      <dgm:prSet presAssocID="{978910FA-3E50-4F3D-9225-2E4EC3AA658D}" presName="imgShp" presStyleLbl="fgImgPlace1" presStyleIdx="1" presStyleCnt="4" custScaleX="220170" custScaleY="85646" custLinFactNeighborX="-77747" custLinFactNeighborY="6488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4D96FEEA-C13A-4E27-A310-F331508BA22C}" type="pres">
      <dgm:prSet presAssocID="{978910FA-3E50-4F3D-9225-2E4EC3AA658D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5D7AA68-982E-43AB-B069-6E6B41DB1DD0}" type="pres">
      <dgm:prSet presAssocID="{B341789C-14A0-43CB-8605-6E5F32F53615}" presName="spacing" presStyleCnt="0"/>
      <dgm:spPr/>
    </dgm:pt>
    <dgm:pt modelId="{AB67F513-CE3F-4704-989B-3F1802D9F011}" type="pres">
      <dgm:prSet presAssocID="{4E251FD2-18DD-4D3E-A7D3-1DE1CEA32F6E}" presName="composite" presStyleCnt="0"/>
      <dgm:spPr/>
    </dgm:pt>
    <dgm:pt modelId="{06DAA785-BCBF-4C63-93AE-71E742442AB1}" type="pres">
      <dgm:prSet presAssocID="{4E251FD2-18DD-4D3E-A7D3-1DE1CEA32F6E}" presName="imgShp" presStyleLbl="fgImgPlace1" presStyleIdx="2" presStyleCnt="4" custScaleX="226081" custLinFactNeighborX="-53051" custLinFactNeighborY="-1358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4F52DF23-706E-40A8-B3BA-7873A05AB4E3}" type="pres">
      <dgm:prSet presAssocID="{4E251FD2-18DD-4D3E-A7D3-1DE1CEA32F6E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22F808-0B2C-49A0-9E5B-1679340C9B46}" type="pres">
      <dgm:prSet presAssocID="{8E5D8C33-3079-4780-A5CA-DF8A36F6D088}" presName="spacing" presStyleCnt="0"/>
      <dgm:spPr/>
    </dgm:pt>
    <dgm:pt modelId="{045E36EE-7FC1-48A4-8DD5-78873CA8F99D}" type="pres">
      <dgm:prSet presAssocID="{D99D4993-01A4-4E7C-8593-D3D26070A27B}" presName="composite" presStyleCnt="0"/>
      <dgm:spPr/>
    </dgm:pt>
    <dgm:pt modelId="{CEC00617-4D42-4093-B488-519E54A74F85}" type="pres">
      <dgm:prSet presAssocID="{D99D4993-01A4-4E7C-8593-D3D26070A27B}" presName="imgShp" presStyleLbl="fgImgPlace1" presStyleIdx="3" presStyleCnt="4" custScaleX="283495" custLinFactNeighborX="-74581" custLinFactNeighborY="-2028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D81C0DA7-4F57-4235-A981-2C5C35FD3E84}" type="pres">
      <dgm:prSet presAssocID="{D99D4993-01A4-4E7C-8593-D3D26070A27B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E9D5DD9-E419-4BB4-9557-A6FF0179A15D}" srcId="{9BF52214-A4AF-481A-B147-1CE3999D9935}" destId="{4E251FD2-18DD-4D3E-A7D3-1DE1CEA32F6E}" srcOrd="2" destOrd="0" parTransId="{55D9BEAB-5E00-4118-8AF3-3FCC2BA9B299}" sibTransId="{8E5D8C33-3079-4780-A5CA-DF8A36F6D088}"/>
    <dgm:cxn modelId="{5BB5EF91-1222-48D0-873B-B80CF127FCF0}" srcId="{9BF52214-A4AF-481A-B147-1CE3999D9935}" destId="{978910FA-3E50-4F3D-9225-2E4EC3AA658D}" srcOrd="1" destOrd="0" parTransId="{EDB15155-C2A6-4EB6-8B7C-4FAAA3000E53}" sibTransId="{B341789C-14A0-43CB-8605-6E5F32F53615}"/>
    <dgm:cxn modelId="{A05F502A-AD96-46D0-9A80-89F3BFAF834E}" type="presOf" srcId="{3904BFAB-7F55-4DC3-BBF9-0D5DE3300BB6}" destId="{953E0CF0-3919-440E-814A-E200B69B915A}" srcOrd="0" destOrd="0" presId="urn:microsoft.com/office/officeart/2005/8/layout/vList3"/>
    <dgm:cxn modelId="{B7BCB28B-03A2-4860-A70D-C775DA2B31CB}" srcId="{9BF52214-A4AF-481A-B147-1CE3999D9935}" destId="{D99D4993-01A4-4E7C-8593-D3D26070A27B}" srcOrd="3" destOrd="0" parTransId="{DDF1B86D-6374-4850-BC98-6F8A92FC73C5}" sibTransId="{9A42B081-D6CF-437D-A667-603CA5B633F4}"/>
    <dgm:cxn modelId="{D8D6BD97-301E-422B-8705-F3349676FF21}" type="presOf" srcId="{9BF52214-A4AF-481A-B147-1CE3999D9935}" destId="{EBBBE7F7-2782-476C-B885-A6598B269733}" srcOrd="0" destOrd="0" presId="urn:microsoft.com/office/officeart/2005/8/layout/vList3"/>
    <dgm:cxn modelId="{0575E9C2-8775-4218-A56C-B0B23BBB859E}" type="presOf" srcId="{D99D4993-01A4-4E7C-8593-D3D26070A27B}" destId="{D81C0DA7-4F57-4235-A981-2C5C35FD3E84}" srcOrd="0" destOrd="0" presId="urn:microsoft.com/office/officeart/2005/8/layout/vList3"/>
    <dgm:cxn modelId="{C8650BDB-8900-4D9D-B244-C4899B33B89D}" type="presOf" srcId="{4E251FD2-18DD-4D3E-A7D3-1DE1CEA32F6E}" destId="{4F52DF23-706E-40A8-B3BA-7873A05AB4E3}" srcOrd="0" destOrd="0" presId="urn:microsoft.com/office/officeart/2005/8/layout/vList3"/>
    <dgm:cxn modelId="{3BC39B24-2596-449B-942A-820275AC883D}" srcId="{9BF52214-A4AF-481A-B147-1CE3999D9935}" destId="{3904BFAB-7F55-4DC3-BBF9-0D5DE3300BB6}" srcOrd="0" destOrd="0" parTransId="{A71E0B3D-A039-4529-85EC-C782EC7BF93E}" sibTransId="{DBDA495A-D6C4-494D-8B25-9B513A5534EA}"/>
    <dgm:cxn modelId="{9405CDC3-1D9A-4014-A416-207A80482F1C}" type="presOf" srcId="{978910FA-3E50-4F3D-9225-2E4EC3AA658D}" destId="{4D96FEEA-C13A-4E27-A310-F331508BA22C}" srcOrd="0" destOrd="0" presId="urn:microsoft.com/office/officeart/2005/8/layout/vList3"/>
    <dgm:cxn modelId="{D9014931-22EC-47E2-9753-FA1B2AF1173F}" type="presParOf" srcId="{EBBBE7F7-2782-476C-B885-A6598B269733}" destId="{69314956-76E8-45EB-8493-B72E515BAC27}" srcOrd="0" destOrd="0" presId="urn:microsoft.com/office/officeart/2005/8/layout/vList3"/>
    <dgm:cxn modelId="{890D344D-C78F-4181-8E03-61AEA032EDA4}" type="presParOf" srcId="{69314956-76E8-45EB-8493-B72E515BAC27}" destId="{71BC350C-C925-48DC-8DBB-BDE835B4DC75}" srcOrd="0" destOrd="0" presId="urn:microsoft.com/office/officeart/2005/8/layout/vList3"/>
    <dgm:cxn modelId="{5F0DE1B6-C876-4BC4-B583-922D1D3665AA}" type="presParOf" srcId="{69314956-76E8-45EB-8493-B72E515BAC27}" destId="{953E0CF0-3919-440E-814A-E200B69B915A}" srcOrd="1" destOrd="0" presId="urn:microsoft.com/office/officeart/2005/8/layout/vList3"/>
    <dgm:cxn modelId="{2A10C61F-8F64-461B-9A01-4A6C801A5796}" type="presParOf" srcId="{EBBBE7F7-2782-476C-B885-A6598B269733}" destId="{74A94472-DD94-4C0F-A427-1C89DB0CF45D}" srcOrd="1" destOrd="0" presId="urn:microsoft.com/office/officeart/2005/8/layout/vList3"/>
    <dgm:cxn modelId="{88EE3CF5-32E8-4894-A84F-7B24C0136FD8}" type="presParOf" srcId="{EBBBE7F7-2782-476C-B885-A6598B269733}" destId="{D6D1828C-23BC-4BCD-A136-0CEEAE96CA32}" srcOrd="2" destOrd="0" presId="urn:microsoft.com/office/officeart/2005/8/layout/vList3"/>
    <dgm:cxn modelId="{61EFD229-BE0E-43D3-882E-A9B5E6810F1E}" type="presParOf" srcId="{D6D1828C-23BC-4BCD-A136-0CEEAE96CA32}" destId="{2CC65C83-9267-43F6-9352-9EED579D0261}" srcOrd="0" destOrd="0" presId="urn:microsoft.com/office/officeart/2005/8/layout/vList3"/>
    <dgm:cxn modelId="{583DA8C3-51BA-4C14-BFE1-D8551156E4C4}" type="presParOf" srcId="{D6D1828C-23BC-4BCD-A136-0CEEAE96CA32}" destId="{4D96FEEA-C13A-4E27-A310-F331508BA22C}" srcOrd="1" destOrd="0" presId="urn:microsoft.com/office/officeart/2005/8/layout/vList3"/>
    <dgm:cxn modelId="{CEF04BE7-A63A-45A7-8BB2-4F896F4D7C14}" type="presParOf" srcId="{EBBBE7F7-2782-476C-B885-A6598B269733}" destId="{B5D7AA68-982E-43AB-B069-6E6B41DB1DD0}" srcOrd="3" destOrd="0" presId="urn:microsoft.com/office/officeart/2005/8/layout/vList3"/>
    <dgm:cxn modelId="{D0D874E1-87C2-4649-B1FE-BE3781DFA70B}" type="presParOf" srcId="{EBBBE7F7-2782-476C-B885-A6598B269733}" destId="{AB67F513-CE3F-4704-989B-3F1802D9F011}" srcOrd="4" destOrd="0" presId="urn:microsoft.com/office/officeart/2005/8/layout/vList3"/>
    <dgm:cxn modelId="{E29F338B-2D1D-4841-BDBA-117A76B9E93E}" type="presParOf" srcId="{AB67F513-CE3F-4704-989B-3F1802D9F011}" destId="{06DAA785-BCBF-4C63-93AE-71E742442AB1}" srcOrd="0" destOrd="0" presId="urn:microsoft.com/office/officeart/2005/8/layout/vList3"/>
    <dgm:cxn modelId="{35ADF239-90BD-49BE-A42F-20275C983BBF}" type="presParOf" srcId="{AB67F513-CE3F-4704-989B-3F1802D9F011}" destId="{4F52DF23-706E-40A8-B3BA-7873A05AB4E3}" srcOrd="1" destOrd="0" presId="urn:microsoft.com/office/officeart/2005/8/layout/vList3"/>
    <dgm:cxn modelId="{37D69392-DCA5-4B9B-A223-0091D58EBC13}" type="presParOf" srcId="{EBBBE7F7-2782-476C-B885-A6598B269733}" destId="{1322F808-0B2C-49A0-9E5B-1679340C9B46}" srcOrd="5" destOrd="0" presId="urn:microsoft.com/office/officeart/2005/8/layout/vList3"/>
    <dgm:cxn modelId="{40905BB9-F18C-4584-826D-C0328099623E}" type="presParOf" srcId="{EBBBE7F7-2782-476C-B885-A6598B269733}" destId="{045E36EE-7FC1-48A4-8DD5-78873CA8F99D}" srcOrd="6" destOrd="0" presId="urn:microsoft.com/office/officeart/2005/8/layout/vList3"/>
    <dgm:cxn modelId="{0AF1B4AC-94CF-448A-9782-ED79A9CB1B35}" type="presParOf" srcId="{045E36EE-7FC1-48A4-8DD5-78873CA8F99D}" destId="{CEC00617-4D42-4093-B488-519E54A74F85}" srcOrd="0" destOrd="0" presId="urn:microsoft.com/office/officeart/2005/8/layout/vList3"/>
    <dgm:cxn modelId="{D679BF45-3C5A-450A-875E-ED92022CA33C}" type="presParOf" srcId="{045E36EE-7FC1-48A4-8DD5-78873CA8F99D}" destId="{D81C0DA7-4F57-4235-A981-2C5C35FD3E8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F76E7E-03FB-44C0-BFFE-6ECA8D2684D2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E99A370B-3046-4D4E-A921-EA8B70C6A47B}">
      <dgm:prSet phldrT="[Texto]" custT="1"/>
      <dgm:spPr/>
      <dgm:t>
        <a:bodyPr/>
        <a:lstStyle/>
        <a:p>
          <a:r>
            <a:rPr lang="es-MX" sz="1800" dirty="0" smtClean="0">
              <a:latin typeface="Broadway" pitchFamily="82" charset="0"/>
            </a:rPr>
            <a:t>Por asignaturas:</a:t>
          </a:r>
          <a:endParaRPr lang="es-MX" sz="1800" dirty="0">
            <a:latin typeface="Broadway" pitchFamily="82" charset="0"/>
          </a:endParaRPr>
        </a:p>
      </dgm:t>
    </dgm:pt>
    <dgm:pt modelId="{5E4FEE57-8553-4303-881F-B584E1B33D4C}" type="parTrans" cxnId="{D47427FD-D3D7-45D2-BA0E-48D21866D479}">
      <dgm:prSet/>
      <dgm:spPr/>
      <dgm:t>
        <a:bodyPr/>
        <a:lstStyle/>
        <a:p>
          <a:endParaRPr lang="es-MX"/>
        </a:p>
      </dgm:t>
    </dgm:pt>
    <dgm:pt modelId="{8BCD2BDA-AF6A-46FE-853F-2004D8862CED}" type="sibTrans" cxnId="{D47427FD-D3D7-45D2-BA0E-48D21866D479}">
      <dgm:prSet/>
      <dgm:spPr/>
      <dgm:t>
        <a:bodyPr/>
        <a:lstStyle/>
        <a:p>
          <a:endParaRPr lang="es-MX"/>
        </a:p>
      </dgm:t>
    </dgm:pt>
    <dgm:pt modelId="{C5B24003-751B-42A6-8035-1DFB367DC7DC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MX" sz="1400" dirty="0" smtClean="0">
              <a:latin typeface="Century Gothic" pitchFamily="34" charset="0"/>
            </a:rPr>
            <a:t>Se organizan los contenidos por disciplinas y objetos de estudio. Se pretende que las asignaturas se agrupen por niveles de complejidad que llevan al alumno a desarrollar los conocimientos, habilidades y valores establecidos como objetivos.</a:t>
          </a:r>
          <a:endParaRPr lang="es-MX" sz="1400" dirty="0">
            <a:latin typeface="Century Gothic" pitchFamily="34" charset="0"/>
          </a:endParaRPr>
        </a:p>
      </dgm:t>
    </dgm:pt>
    <dgm:pt modelId="{5D143A40-1E92-4950-95AC-C673DC6DDE23}" type="parTrans" cxnId="{11117B9E-EEA0-4A19-B8C7-767C72AF7C64}">
      <dgm:prSet/>
      <dgm:spPr/>
      <dgm:t>
        <a:bodyPr/>
        <a:lstStyle/>
        <a:p>
          <a:endParaRPr lang="es-MX"/>
        </a:p>
      </dgm:t>
    </dgm:pt>
    <dgm:pt modelId="{7D10BEE1-ED2E-4AA3-A96B-4690DE42483F}" type="sibTrans" cxnId="{11117B9E-EEA0-4A19-B8C7-767C72AF7C64}">
      <dgm:prSet/>
      <dgm:spPr/>
      <dgm:t>
        <a:bodyPr/>
        <a:lstStyle/>
        <a:p>
          <a:endParaRPr lang="es-MX"/>
        </a:p>
      </dgm:t>
    </dgm:pt>
    <dgm:pt modelId="{8B7D6C7E-E96F-4145-9D11-1B689644781B}">
      <dgm:prSet phldrT="[Texto]" custT="1"/>
      <dgm:spPr/>
      <dgm:t>
        <a:bodyPr/>
        <a:lstStyle/>
        <a:p>
          <a:r>
            <a:rPr lang="es-MX" sz="1800" dirty="0" smtClean="0">
              <a:latin typeface="Broadway" pitchFamily="82" charset="0"/>
            </a:rPr>
            <a:t>Por módulos:</a:t>
          </a:r>
          <a:endParaRPr lang="es-MX" sz="1800" dirty="0">
            <a:latin typeface="Broadway" pitchFamily="82" charset="0"/>
          </a:endParaRPr>
        </a:p>
      </dgm:t>
    </dgm:pt>
    <dgm:pt modelId="{2724B966-A0CF-4D0F-9898-EDACDFDF69DC}" type="parTrans" cxnId="{0D5706DF-A339-46EE-BEBA-C012D84411B0}">
      <dgm:prSet/>
      <dgm:spPr/>
      <dgm:t>
        <a:bodyPr/>
        <a:lstStyle/>
        <a:p>
          <a:endParaRPr lang="es-MX"/>
        </a:p>
      </dgm:t>
    </dgm:pt>
    <dgm:pt modelId="{A858BB32-E7BA-44E4-833F-C3ECE3E5F5D5}" type="sibTrans" cxnId="{0D5706DF-A339-46EE-BEBA-C012D84411B0}">
      <dgm:prSet/>
      <dgm:spPr/>
      <dgm:t>
        <a:bodyPr/>
        <a:lstStyle/>
        <a:p>
          <a:endParaRPr lang="es-MX"/>
        </a:p>
      </dgm:t>
    </dgm:pt>
    <dgm:pt modelId="{4890C440-4B73-4877-90BC-5C478ED6E5EE}">
      <dgm:prSet phldrT="[Texto]" custT="1"/>
      <dgm:spPr/>
      <dgm:t>
        <a:bodyPr/>
        <a:lstStyle/>
        <a:p>
          <a:r>
            <a:rPr lang="es-MX" sz="1400" dirty="0" smtClean="0">
              <a:latin typeface="Century Gothic" pitchFamily="34" charset="0"/>
            </a:rPr>
            <a:t>Se estructura por unidades que integran un problema concreto que representa un objeto de transformación a partir del cual se hace el diseño de los contenidos del módulo y pretende la integración del conocimiento a través de la investigación de un problema eje y el servicio a la comunidad.</a:t>
          </a:r>
          <a:endParaRPr lang="es-MX" sz="1400" dirty="0">
            <a:latin typeface="Century Gothic" pitchFamily="34" charset="0"/>
          </a:endParaRPr>
        </a:p>
      </dgm:t>
    </dgm:pt>
    <dgm:pt modelId="{2ED00A99-7F6D-4803-9EE8-7D9D6C93C74C}" type="parTrans" cxnId="{0EBFF8E9-C4FD-42CE-8F79-6055BABEFC84}">
      <dgm:prSet/>
      <dgm:spPr/>
      <dgm:t>
        <a:bodyPr/>
        <a:lstStyle/>
        <a:p>
          <a:endParaRPr lang="es-MX"/>
        </a:p>
      </dgm:t>
    </dgm:pt>
    <dgm:pt modelId="{D0FBD2A2-77E7-41A6-AAF9-63FAE11AF09F}" type="sibTrans" cxnId="{0EBFF8E9-C4FD-42CE-8F79-6055BABEFC84}">
      <dgm:prSet/>
      <dgm:spPr/>
      <dgm:t>
        <a:bodyPr/>
        <a:lstStyle/>
        <a:p>
          <a:endParaRPr lang="es-MX"/>
        </a:p>
      </dgm:t>
    </dgm:pt>
    <dgm:pt modelId="{01F8C130-B384-4D7D-8824-FD59175125A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1400" dirty="0" smtClean="0">
              <a:latin typeface="Century Gothic" pitchFamily="34" charset="0"/>
            </a:rPr>
            <a:t>Este tipo de organización ha sido adoptado con mayor frecuencia por las instituciones educativas en México y muchos otros países, aunque se ha criticado por fomentar una concepción mecanicista del aprendizaje, una separación entre la escuela y la sociedad, así como la fragmentación del conocimiento.</a:t>
          </a:r>
          <a:endParaRPr lang="es-MX" sz="1400" dirty="0">
            <a:latin typeface="Century Gothic" pitchFamily="34" charset="0"/>
          </a:endParaRPr>
        </a:p>
      </dgm:t>
    </dgm:pt>
    <dgm:pt modelId="{5CFB4E8A-B44A-4BFA-B816-883653BDF793}" type="parTrans" cxnId="{FF98CDFD-AB96-4B7A-8139-66E795916AEE}">
      <dgm:prSet/>
      <dgm:spPr/>
      <dgm:t>
        <a:bodyPr/>
        <a:lstStyle/>
        <a:p>
          <a:endParaRPr lang="es-MX"/>
        </a:p>
      </dgm:t>
    </dgm:pt>
    <dgm:pt modelId="{1E051ED5-1F30-41CA-A564-CE3C355B81A8}" type="sibTrans" cxnId="{FF98CDFD-AB96-4B7A-8139-66E795916AEE}">
      <dgm:prSet/>
      <dgm:spPr/>
      <dgm:t>
        <a:bodyPr/>
        <a:lstStyle/>
        <a:p>
          <a:endParaRPr lang="es-MX"/>
        </a:p>
      </dgm:t>
    </dgm:pt>
    <dgm:pt modelId="{4E2949F7-FB92-428D-9BD1-4719BA0131F5}">
      <dgm:prSet custT="1"/>
      <dgm:spPr/>
      <dgm:t>
        <a:bodyPr/>
        <a:lstStyle/>
        <a:p>
          <a:r>
            <a:rPr lang="es-MX" sz="1400" dirty="0" smtClean="0">
              <a:latin typeface="Century Gothic" pitchFamily="34" charset="0"/>
            </a:rPr>
            <a:t>Se apoya en un enfoque interdisciplinario que supere la fragmentación del conocimiento y promueve prácticas profesionales y proyectos de investigación que contribuyan a resolver problemáticas sociales.</a:t>
          </a:r>
          <a:endParaRPr lang="es-MX" sz="1400" dirty="0">
            <a:latin typeface="Century Gothic" pitchFamily="34" charset="0"/>
          </a:endParaRPr>
        </a:p>
      </dgm:t>
    </dgm:pt>
    <dgm:pt modelId="{54C3E167-1E7E-4251-A766-855DF692AB16}" type="parTrans" cxnId="{56AC52AC-3C3B-489C-A29A-ABA36D112D06}">
      <dgm:prSet/>
      <dgm:spPr/>
      <dgm:t>
        <a:bodyPr/>
        <a:lstStyle/>
        <a:p>
          <a:endParaRPr lang="es-MX"/>
        </a:p>
      </dgm:t>
    </dgm:pt>
    <dgm:pt modelId="{8FBE35A8-FFF7-41D4-9AB9-7CC24ABBC3F2}" type="sibTrans" cxnId="{56AC52AC-3C3B-489C-A29A-ABA36D112D06}">
      <dgm:prSet/>
      <dgm:spPr/>
      <dgm:t>
        <a:bodyPr/>
        <a:lstStyle/>
        <a:p>
          <a:endParaRPr lang="es-MX"/>
        </a:p>
      </dgm:t>
    </dgm:pt>
    <dgm:pt modelId="{241E999E-45AC-4D56-9FD6-BD140CA1C869}">
      <dgm:prSet custT="1"/>
      <dgm:spPr/>
      <dgm:t>
        <a:bodyPr/>
        <a:lstStyle/>
        <a:p>
          <a:pPr>
            <a:lnSpc>
              <a:spcPct val="100000"/>
            </a:lnSpc>
          </a:pPr>
          <a:endParaRPr lang="es-MX" sz="1400" dirty="0">
            <a:latin typeface="Century Gothic" pitchFamily="34" charset="0"/>
          </a:endParaRPr>
        </a:p>
      </dgm:t>
    </dgm:pt>
    <dgm:pt modelId="{C092FE40-88F6-4728-8314-5E35BCFCAE4E}" type="parTrans" cxnId="{CA8CEFDB-7EF9-48DC-99F9-264B828707F0}">
      <dgm:prSet/>
      <dgm:spPr/>
      <dgm:t>
        <a:bodyPr/>
        <a:lstStyle/>
        <a:p>
          <a:endParaRPr lang="es-MX"/>
        </a:p>
      </dgm:t>
    </dgm:pt>
    <dgm:pt modelId="{00892F0F-B599-4A9E-AF1C-C0417E17EBED}" type="sibTrans" cxnId="{CA8CEFDB-7EF9-48DC-99F9-264B828707F0}">
      <dgm:prSet/>
      <dgm:spPr/>
      <dgm:t>
        <a:bodyPr/>
        <a:lstStyle/>
        <a:p>
          <a:endParaRPr lang="es-MX"/>
        </a:p>
      </dgm:t>
    </dgm:pt>
    <dgm:pt modelId="{DFFC2E16-7284-46C2-B9CC-B506A200EAC3}" type="pres">
      <dgm:prSet presAssocID="{ECF76E7E-03FB-44C0-BFFE-6ECA8D2684D2}" presName="linear" presStyleCnt="0">
        <dgm:presLayoutVars>
          <dgm:animLvl val="lvl"/>
          <dgm:resizeHandles val="exact"/>
        </dgm:presLayoutVars>
      </dgm:prSet>
      <dgm:spPr/>
    </dgm:pt>
    <dgm:pt modelId="{BFCDFC07-0B2F-4DCE-A20B-109EA6334370}" type="pres">
      <dgm:prSet presAssocID="{E99A370B-3046-4D4E-A921-EA8B70C6A47B}" presName="parentText" presStyleLbl="node1" presStyleIdx="0" presStyleCnt="2" custScaleY="2006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853D115-9783-430C-90B3-72059183CA47}" type="pres">
      <dgm:prSet presAssocID="{E99A370B-3046-4D4E-A921-EA8B70C6A47B}" presName="childText" presStyleLbl="revTx" presStyleIdx="0" presStyleCnt="2" custLinFactNeighborY="1105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CA4908-C4F3-49AF-844B-31171C8E9F4C}" type="pres">
      <dgm:prSet presAssocID="{8B7D6C7E-E96F-4145-9D11-1B689644781B}" presName="parentText" presStyleLbl="node1" presStyleIdx="1" presStyleCnt="2" custScaleY="300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A28A7C-3856-4D81-A11E-64DB7524691C}" type="pres">
      <dgm:prSet presAssocID="{8B7D6C7E-E96F-4145-9D11-1B689644781B}" presName="childText" presStyleLbl="revTx" presStyleIdx="1" presStyleCnt="2" custLinFactNeighborY="974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3EF85A9-54BE-4016-A5A3-06B47B4024B1}" type="presOf" srcId="{ECF76E7E-03FB-44C0-BFFE-6ECA8D2684D2}" destId="{DFFC2E16-7284-46C2-B9CC-B506A200EAC3}" srcOrd="0" destOrd="0" presId="urn:microsoft.com/office/officeart/2005/8/layout/vList2"/>
    <dgm:cxn modelId="{9B8F6CF9-81A0-4296-8363-096756B54D57}" type="presOf" srcId="{241E999E-45AC-4D56-9FD6-BD140CA1C869}" destId="{9853D115-9783-430C-90B3-72059183CA47}" srcOrd="0" destOrd="2" presId="urn:microsoft.com/office/officeart/2005/8/layout/vList2"/>
    <dgm:cxn modelId="{077E612A-AC7A-4B74-A083-BF00550D4002}" type="presOf" srcId="{C5B24003-751B-42A6-8035-1DFB367DC7DC}" destId="{9853D115-9783-430C-90B3-72059183CA47}" srcOrd="0" destOrd="0" presId="urn:microsoft.com/office/officeart/2005/8/layout/vList2"/>
    <dgm:cxn modelId="{D47427FD-D3D7-45D2-BA0E-48D21866D479}" srcId="{ECF76E7E-03FB-44C0-BFFE-6ECA8D2684D2}" destId="{E99A370B-3046-4D4E-A921-EA8B70C6A47B}" srcOrd="0" destOrd="0" parTransId="{5E4FEE57-8553-4303-881F-B584E1B33D4C}" sibTransId="{8BCD2BDA-AF6A-46FE-853F-2004D8862CED}"/>
    <dgm:cxn modelId="{FF98CDFD-AB96-4B7A-8139-66E795916AEE}" srcId="{E99A370B-3046-4D4E-A921-EA8B70C6A47B}" destId="{01F8C130-B384-4D7D-8824-FD59175125A3}" srcOrd="1" destOrd="0" parTransId="{5CFB4E8A-B44A-4BFA-B816-883653BDF793}" sibTransId="{1E051ED5-1F30-41CA-A564-CE3C355B81A8}"/>
    <dgm:cxn modelId="{4C803D02-1CC1-4F36-A7B6-A90DFC0BC376}" type="presOf" srcId="{4890C440-4B73-4877-90BC-5C478ED6E5EE}" destId="{2DA28A7C-3856-4D81-A11E-64DB7524691C}" srcOrd="0" destOrd="0" presId="urn:microsoft.com/office/officeart/2005/8/layout/vList2"/>
    <dgm:cxn modelId="{CA8CEFDB-7EF9-48DC-99F9-264B828707F0}" srcId="{E99A370B-3046-4D4E-A921-EA8B70C6A47B}" destId="{241E999E-45AC-4D56-9FD6-BD140CA1C869}" srcOrd="2" destOrd="0" parTransId="{C092FE40-88F6-4728-8314-5E35BCFCAE4E}" sibTransId="{00892F0F-B599-4A9E-AF1C-C0417E17EBED}"/>
    <dgm:cxn modelId="{56AC52AC-3C3B-489C-A29A-ABA36D112D06}" srcId="{8B7D6C7E-E96F-4145-9D11-1B689644781B}" destId="{4E2949F7-FB92-428D-9BD1-4719BA0131F5}" srcOrd="1" destOrd="0" parTransId="{54C3E167-1E7E-4251-A766-855DF692AB16}" sibTransId="{8FBE35A8-FFF7-41D4-9AB9-7CC24ABBC3F2}"/>
    <dgm:cxn modelId="{CD35EAA7-CE48-4F17-BAD4-4885BFFC1050}" type="presOf" srcId="{4E2949F7-FB92-428D-9BD1-4719BA0131F5}" destId="{2DA28A7C-3856-4D81-A11E-64DB7524691C}" srcOrd="0" destOrd="1" presId="urn:microsoft.com/office/officeart/2005/8/layout/vList2"/>
    <dgm:cxn modelId="{0EBFF8E9-C4FD-42CE-8F79-6055BABEFC84}" srcId="{8B7D6C7E-E96F-4145-9D11-1B689644781B}" destId="{4890C440-4B73-4877-90BC-5C478ED6E5EE}" srcOrd="0" destOrd="0" parTransId="{2ED00A99-7F6D-4803-9EE8-7D9D6C93C74C}" sibTransId="{D0FBD2A2-77E7-41A6-AAF9-63FAE11AF09F}"/>
    <dgm:cxn modelId="{0D5706DF-A339-46EE-BEBA-C012D84411B0}" srcId="{ECF76E7E-03FB-44C0-BFFE-6ECA8D2684D2}" destId="{8B7D6C7E-E96F-4145-9D11-1B689644781B}" srcOrd="1" destOrd="0" parTransId="{2724B966-A0CF-4D0F-9898-EDACDFDF69DC}" sibTransId="{A858BB32-E7BA-44E4-833F-C3ECE3E5F5D5}"/>
    <dgm:cxn modelId="{11117B9E-EEA0-4A19-B8C7-767C72AF7C64}" srcId="{E99A370B-3046-4D4E-A921-EA8B70C6A47B}" destId="{C5B24003-751B-42A6-8035-1DFB367DC7DC}" srcOrd="0" destOrd="0" parTransId="{5D143A40-1E92-4950-95AC-C673DC6DDE23}" sibTransId="{7D10BEE1-ED2E-4AA3-A96B-4690DE42483F}"/>
    <dgm:cxn modelId="{03509E57-C508-4D2F-BD55-2AD8162CC9EF}" type="presOf" srcId="{01F8C130-B384-4D7D-8824-FD59175125A3}" destId="{9853D115-9783-430C-90B3-72059183CA47}" srcOrd="0" destOrd="1" presId="urn:microsoft.com/office/officeart/2005/8/layout/vList2"/>
    <dgm:cxn modelId="{1B35DD6B-8945-4257-9788-B6D2BDABA019}" type="presOf" srcId="{E99A370B-3046-4D4E-A921-EA8B70C6A47B}" destId="{BFCDFC07-0B2F-4DCE-A20B-109EA6334370}" srcOrd="0" destOrd="0" presId="urn:microsoft.com/office/officeart/2005/8/layout/vList2"/>
    <dgm:cxn modelId="{23880E1B-8D94-4AB6-9A04-DDB5E7C222A9}" type="presOf" srcId="{8B7D6C7E-E96F-4145-9D11-1B689644781B}" destId="{CECA4908-C4F3-49AF-844B-31171C8E9F4C}" srcOrd="0" destOrd="0" presId="urn:microsoft.com/office/officeart/2005/8/layout/vList2"/>
    <dgm:cxn modelId="{1F830102-F0A9-4330-B0A7-192D80D6BFEA}" type="presParOf" srcId="{DFFC2E16-7284-46C2-B9CC-B506A200EAC3}" destId="{BFCDFC07-0B2F-4DCE-A20B-109EA6334370}" srcOrd="0" destOrd="0" presId="urn:microsoft.com/office/officeart/2005/8/layout/vList2"/>
    <dgm:cxn modelId="{1213B65E-ECF0-46B9-B7FF-D11F7FF6EF21}" type="presParOf" srcId="{DFFC2E16-7284-46C2-B9CC-B506A200EAC3}" destId="{9853D115-9783-430C-90B3-72059183CA47}" srcOrd="1" destOrd="0" presId="urn:microsoft.com/office/officeart/2005/8/layout/vList2"/>
    <dgm:cxn modelId="{EF340864-EC84-4B74-AFD9-A32976C75FEB}" type="presParOf" srcId="{DFFC2E16-7284-46C2-B9CC-B506A200EAC3}" destId="{CECA4908-C4F3-49AF-844B-31171C8E9F4C}" srcOrd="2" destOrd="0" presId="urn:microsoft.com/office/officeart/2005/8/layout/vList2"/>
    <dgm:cxn modelId="{8AB5697A-A8BB-41D2-A4B8-4C750738B131}" type="presParOf" srcId="{DFFC2E16-7284-46C2-B9CC-B506A200EAC3}" destId="{2DA28A7C-3856-4D81-A11E-64DB7524691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3E0CF0-3919-440E-814A-E200B69B915A}">
      <dsp:nvSpPr>
        <dsp:cNvPr id="0" name=""/>
        <dsp:cNvSpPr/>
      </dsp:nvSpPr>
      <dsp:spPr>
        <a:xfrm rot="10800000">
          <a:off x="2166647" y="192"/>
          <a:ext cx="5794123" cy="100335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2451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rgbClr val="002060"/>
              </a:solidFill>
              <a:latin typeface="Century Gothic" pitchFamily="34" charset="0"/>
            </a:rPr>
            <a:t>Fuente sociológica: </a:t>
          </a:r>
          <a:r>
            <a:rPr lang="es-MX" sz="1400" kern="1200" dirty="0" smtClean="0">
              <a:solidFill>
                <a:srgbClr val="002060"/>
              </a:solidFill>
              <a:latin typeface="Century Gothic" pitchFamily="34" charset="0"/>
            </a:rPr>
            <a:t>Se analizan los requerimientos sociales y culturales que el medio formula a la escuela.</a:t>
          </a:r>
          <a:endParaRPr lang="es-MX" sz="1400" kern="1200" dirty="0">
            <a:solidFill>
              <a:srgbClr val="002060"/>
            </a:solidFill>
            <a:latin typeface="Century Gothic" pitchFamily="34" charset="0"/>
          </a:endParaRPr>
        </a:p>
      </dsp:txBody>
      <dsp:txXfrm rot="10800000">
        <a:off x="2417485" y="192"/>
        <a:ext cx="5543285" cy="1003352"/>
      </dsp:txXfrm>
    </dsp:sp>
    <dsp:sp modelId="{71BC350C-C925-48DC-8DBB-BDE835B4DC75}">
      <dsp:nvSpPr>
        <dsp:cNvPr id="0" name=""/>
        <dsp:cNvSpPr/>
      </dsp:nvSpPr>
      <dsp:spPr>
        <a:xfrm>
          <a:off x="20220" y="1"/>
          <a:ext cx="2828902" cy="100335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96FEEA-C13A-4E27-A310-F331508BA22C}">
      <dsp:nvSpPr>
        <dsp:cNvPr id="0" name=""/>
        <dsp:cNvSpPr/>
      </dsp:nvSpPr>
      <dsp:spPr>
        <a:xfrm rot="10800000">
          <a:off x="2011692" y="1303053"/>
          <a:ext cx="5794123" cy="100335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2451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solidFill>
                <a:srgbClr val="002060"/>
              </a:solidFill>
              <a:latin typeface="Century Gothic" pitchFamily="34" charset="0"/>
            </a:rPr>
            <a:t>Fuente psicológica: </a:t>
          </a:r>
          <a:r>
            <a:rPr lang="es-MX" sz="1100" kern="1200" dirty="0" smtClean="0">
              <a:solidFill>
                <a:srgbClr val="002060"/>
              </a:solidFill>
              <a:latin typeface="Century Gothic" pitchFamily="34" charset="0"/>
            </a:rPr>
            <a:t>La comprensión del proceso evolutivo presente en las diversas etapas del desarrollo humano a nivel físico, emocional y cognitivo, constituye una pieza fundamental para responder a preguntas clave sobre el aprendizaje de los alumnos: ¿qué se aprende de acuerdo con los procesos de desarrollo y aprendizaje?, ¿cómo se aprende?, ¿cuándo hacerlo?</a:t>
          </a:r>
          <a:endParaRPr lang="es-MX" sz="1100" kern="1200" dirty="0">
            <a:solidFill>
              <a:srgbClr val="002060"/>
            </a:solidFill>
            <a:latin typeface="Century Gothic" pitchFamily="34" charset="0"/>
          </a:endParaRPr>
        </a:p>
      </dsp:txBody>
      <dsp:txXfrm rot="10800000">
        <a:off x="2262530" y="1303053"/>
        <a:ext cx="5543285" cy="1003352"/>
      </dsp:txXfrm>
    </dsp:sp>
    <dsp:sp modelId="{2CC65C83-9267-43F6-9352-9EED579D0261}">
      <dsp:nvSpPr>
        <dsp:cNvPr id="0" name=""/>
        <dsp:cNvSpPr/>
      </dsp:nvSpPr>
      <dsp:spPr>
        <a:xfrm>
          <a:off x="127075" y="1440161"/>
          <a:ext cx="2209081" cy="859331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52DF23-706E-40A8-B3BA-7873A05AB4E3}">
      <dsp:nvSpPr>
        <dsp:cNvPr id="0" name=""/>
        <dsp:cNvSpPr/>
      </dsp:nvSpPr>
      <dsp:spPr>
        <a:xfrm rot="10800000">
          <a:off x="2026519" y="2605914"/>
          <a:ext cx="5794123" cy="100335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2451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1" kern="1200" dirty="0" smtClean="0">
              <a:solidFill>
                <a:srgbClr val="002060"/>
              </a:solidFill>
              <a:latin typeface="Century Gothic" pitchFamily="34" charset="0"/>
            </a:rPr>
            <a:t>Fuente epistemológica: </a:t>
          </a:r>
          <a:r>
            <a:rPr lang="es-MX" sz="1300" kern="1200" dirty="0" smtClean="0">
              <a:solidFill>
                <a:srgbClr val="002060"/>
              </a:solidFill>
              <a:latin typeface="Century Gothic" pitchFamily="34" charset="0"/>
            </a:rPr>
            <a:t>Se refiere a las características que distinguen a la disciplina o tipo de contenidos que enseñamos. Nos ayuda a seleccionar y organizar los contenidos de manera gradual, de lo simple a lo complejo.</a:t>
          </a:r>
          <a:endParaRPr lang="es-MX" sz="1300" kern="1200" dirty="0">
            <a:solidFill>
              <a:srgbClr val="002060"/>
            </a:solidFill>
            <a:latin typeface="Century Gothic" pitchFamily="34" charset="0"/>
          </a:endParaRPr>
        </a:p>
      </dsp:txBody>
      <dsp:txXfrm rot="10800000">
        <a:off x="2277357" y="2605914"/>
        <a:ext cx="5543285" cy="1003352"/>
      </dsp:txXfrm>
    </dsp:sp>
    <dsp:sp modelId="{06DAA785-BCBF-4C63-93AE-71E742442AB1}">
      <dsp:nvSpPr>
        <dsp:cNvPr id="0" name=""/>
        <dsp:cNvSpPr/>
      </dsp:nvSpPr>
      <dsp:spPr>
        <a:xfrm>
          <a:off x="360036" y="2592288"/>
          <a:ext cx="2268389" cy="1003352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1C0DA7-4F57-4235-A981-2C5C35FD3E84}">
      <dsp:nvSpPr>
        <dsp:cNvPr id="0" name=""/>
        <dsp:cNvSpPr/>
      </dsp:nvSpPr>
      <dsp:spPr>
        <a:xfrm rot="10800000">
          <a:off x="2170535" y="3908775"/>
          <a:ext cx="5794123" cy="100335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2451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rgbClr val="002060"/>
              </a:solidFill>
              <a:latin typeface="Century Gothic" pitchFamily="34" charset="0"/>
            </a:rPr>
            <a:t>Fuente pedagógica: </a:t>
          </a:r>
          <a:r>
            <a:rPr lang="es-MX" sz="1400" kern="1200" dirty="0" smtClean="0">
              <a:solidFill>
                <a:srgbClr val="002060"/>
              </a:solidFill>
              <a:latin typeface="Century Gothic" pitchFamily="34" charset="0"/>
            </a:rPr>
            <a:t>De esta fuente se derivan modelos educativos, metodologías para el diseño curricular de planes y programas de estudio, fundamentos didácticos.</a:t>
          </a:r>
          <a:endParaRPr lang="es-MX" sz="1400" kern="1200" dirty="0">
            <a:solidFill>
              <a:srgbClr val="002060"/>
            </a:solidFill>
            <a:latin typeface="Century Gothic" pitchFamily="34" charset="0"/>
          </a:endParaRPr>
        </a:p>
      </dsp:txBody>
      <dsp:txXfrm rot="10800000">
        <a:off x="2421373" y="3908775"/>
        <a:ext cx="5543285" cy="1003352"/>
      </dsp:txXfrm>
    </dsp:sp>
    <dsp:sp modelId="{CEC00617-4D42-4093-B488-519E54A74F85}">
      <dsp:nvSpPr>
        <dsp:cNvPr id="0" name=""/>
        <dsp:cNvSpPr/>
      </dsp:nvSpPr>
      <dsp:spPr>
        <a:xfrm>
          <a:off x="0" y="3888427"/>
          <a:ext cx="2844454" cy="1003352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DFC07-0B2F-4DCE-A20B-109EA6334370}">
      <dsp:nvSpPr>
        <dsp:cNvPr id="0" name=""/>
        <dsp:cNvSpPr/>
      </dsp:nvSpPr>
      <dsp:spPr>
        <a:xfrm>
          <a:off x="0" y="563263"/>
          <a:ext cx="8174592" cy="24035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Broadway" pitchFamily="82" charset="0"/>
            </a:rPr>
            <a:t>Por asignaturas:</a:t>
          </a:r>
          <a:endParaRPr lang="es-MX" sz="1800" kern="1200" dirty="0">
            <a:latin typeface="Broadway" pitchFamily="82" charset="0"/>
          </a:endParaRPr>
        </a:p>
      </dsp:txBody>
      <dsp:txXfrm>
        <a:off x="11733" y="574996"/>
        <a:ext cx="8151126" cy="216892"/>
      </dsp:txXfrm>
    </dsp:sp>
    <dsp:sp modelId="{9853D115-9783-430C-90B3-72059183CA47}">
      <dsp:nvSpPr>
        <dsp:cNvPr id="0" name=""/>
        <dsp:cNvSpPr/>
      </dsp:nvSpPr>
      <dsp:spPr>
        <a:xfrm>
          <a:off x="0" y="936105"/>
          <a:ext cx="8174592" cy="1887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9543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dirty="0" smtClean="0">
              <a:latin typeface="Century Gothic" pitchFamily="34" charset="0"/>
            </a:rPr>
            <a:t>Se organizan los contenidos por disciplinas y objetos de estudio. Se pretende que las asignaturas se agrupen por niveles de complejidad que llevan al alumno a desarrollar los conocimientos, habilidades y valores establecidos como objetivos.</a:t>
          </a:r>
          <a:endParaRPr lang="es-MX" sz="1400" kern="1200" dirty="0">
            <a:latin typeface="Century Gothic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dirty="0" smtClean="0">
              <a:latin typeface="Century Gothic" pitchFamily="34" charset="0"/>
            </a:rPr>
            <a:t>Este tipo de organización ha sido adoptado con mayor frecuencia por las instituciones educativas en México y muchos otros países, aunque se ha criticado por fomentar una concepción mecanicista del aprendizaje, una separación entre la escuela y la sociedad, así como la fragmentación del conocimiento.</a:t>
          </a:r>
          <a:endParaRPr lang="es-MX" sz="1400" kern="1200" dirty="0">
            <a:latin typeface="Century Gothic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MX" sz="1400" kern="1200" dirty="0">
            <a:latin typeface="Century Gothic" pitchFamily="34" charset="0"/>
          </a:endParaRPr>
        </a:p>
      </dsp:txBody>
      <dsp:txXfrm>
        <a:off x="0" y="936105"/>
        <a:ext cx="8174592" cy="1887840"/>
      </dsp:txXfrm>
    </dsp:sp>
    <dsp:sp modelId="{CECA4908-C4F3-49AF-844B-31171C8E9F4C}">
      <dsp:nvSpPr>
        <dsp:cNvPr id="0" name=""/>
        <dsp:cNvSpPr/>
      </dsp:nvSpPr>
      <dsp:spPr>
        <a:xfrm>
          <a:off x="0" y="2691461"/>
          <a:ext cx="8174592" cy="360106"/>
        </a:xfrm>
        <a:prstGeom prst="roundRect">
          <a:avLst/>
        </a:prstGeom>
        <a:solidFill>
          <a:schemeClr val="accent3">
            <a:hueOff val="-1137357"/>
            <a:satOff val="-4689"/>
            <a:lumOff val="-9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Broadway" pitchFamily="82" charset="0"/>
            </a:rPr>
            <a:t>Por módulos:</a:t>
          </a:r>
          <a:endParaRPr lang="es-MX" sz="1800" kern="1200" dirty="0">
            <a:latin typeface="Broadway" pitchFamily="82" charset="0"/>
          </a:endParaRPr>
        </a:p>
      </dsp:txBody>
      <dsp:txXfrm>
        <a:off x="17579" y="2709040"/>
        <a:ext cx="8139434" cy="324948"/>
      </dsp:txXfrm>
    </dsp:sp>
    <dsp:sp modelId="{2DA28A7C-3856-4D81-A11E-64DB7524691C}">
      <dsp:nvSpPr>
        <dsp:cNvPr id="0" name=""/>
        <dsp:cNvSpPr/>
      </dsp:nvSpPr>
      <dsp:spPr>
        <a:xfrm>
          <a:off x="0" y="3168357"/>
          <a:ext cx="8174592" cy="1457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9543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dirty="0" smtClean="0">
              <a:latin typeface="Century Gothic" pitchFamily="34" charset="0"/>
            </a:rPr>
            <a:t>Se estructura por unidades que integran un problema concreto que representa un objeto de transformación a partir del cual se hace el diseño de los contenidos del módulo y pretende la integración del conocimiento a través de la investigación de un problema eje y el servicio a la comunidad.</a:t>
          </a:r>
          <a:endParaRPr lang="es-MX" sz="1400" kern="1200" dirty="0">
            <a:latin typeface="Century Gothic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dirty="0" smtClean="0">
              <a:latin typeface="Century Gothic" pitchFamily="34" charset="0"/>
            </a:rPr>
            <a:t>Se apoya en un enfoque interdisciplinario que supere la fragmentación del conocimiento y promueve prácticas profesionales y proyectos de investigación que contribuyan a resolver problemáticas sociales.</a:t>
          </a:r>
          <a:endParaRPr lang="es-MX" sz="1400" kern="1200" dirty="0">
            <a:latin typeface="Century Gothic" pitchFamily="34" charset="0"/>
          </a:endParaRPr>
        </a:p>
      </dsp:txBody>
      <dsp:txXfrm>
        <a:off x="0" y="3168357"/>
        <a:ext cx="8174592" cy="1457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49AC-ABF6-4A7D-B5F5-6B7C52A96259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8DFF0-B1C9-4E65-A5F6-3EF2DCA7C2F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49AC-ABF6-4A7D-B5F5-6B7C52A96259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8DFF0-B1C9-4E65-A5F6-3EF2DCA7C2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49AC-ABF6-4A7D-B5F5-6B7C52A96259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8DFF0-B1C9-4E65-A5F6-3EF2DCA7C2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49AC-ABF6-4A7D-B5F5-6B7C52A96259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8DFF0-B1C9-4E65-A5F6-3EF2DCA7C2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49AC-ABF6-4A7D-B5F5-6B7C52A96259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8DFF0-B1C9-4E65-A5F6-3EF2DCA7C2F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49AC-ABF6-4A7D-B5F5-6B7C52A96259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8DFF0-B1C9-4E65-A5F6-3EF2DCA7C2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49AC-ABF6-4A7D-B5F5-6B7C52A96259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8DFF0-B1C9-4E65-A5F6-3EF2DCA7C2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49AC-ABF6-4A7D-B5F5-6B7C52A96259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B8DFF0-B1C9-4E65-A5F6-3EF2DCA7C2F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49AC-ABF6-4A7D-B5F5-6B7C52A96259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8DFF0-B1C9-4E65-A5F6-3EF2DCA7C2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49AC-ABF6-4A7D-B5F5-6B7C52A96259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9B8DFF0-B1C9-4E65-A5F6-3EF2DCA7C2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4AB49AC-ABF6-4A7D-B5F5-6B7C52A96259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8DFF0-B1C9-4E65-A5F6-3EF2DCA7C2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4AB49AC-ABF6-4A7D-B5F5-6B7C52A96259}" type="datetimeFigureOut">
              <a:rPr lang="es-MX" smtClean="0"/>
              <a:t>07/05/2012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9B8DFF0-B1C9-4E65-A5F6-3EF2DCA7C2FC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76470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54868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Broadway" pitchFamily="82" charset="0"/>
              </a:rPr>
              <a:t>Facultad </a:t>
            </a:r>
            <a:r>
              <a:rPr lang="es-MX" dirty="0">
                <a:latin typeface="Broadway" pitchFamily="82" charset="0"/>
              </a:rPr>
              <a:t>de Estudios Superiores Acatlán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55576" y="1916832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roadway" pitchFamily="82" charset="0"/>
              </a:rPr>
              <a:t>Programa </a:t>
            </a:r>
            <a:r>
              <a:rPr lang="es-MX" sz="2400" dirty="0">
                <a:latin typeface="Broadway" pitchFamily="82" charset="0"/>
              </a:rPr>
              <a:t>Institucional de Adjuntías Módulo III Planeación e instrumentación de los procesos de </a:t>
            </a:r>
            <a:r>
              <a:rPr lang="es-MX" sz="2400" dirty="0" smtClean="0">
                <a:latin typeface="Broadway" pitchFamily="82" charset="0"/>
              </a:rPr>
              <a:t>enseñanza-aprendizaje. </a:t>
            </a:r>
            <a:endParaRPr lang="es-MX" sz="2400" dirty="0">
              <a:latin typeface="Broadway" pitchFamily="8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51520" y="5013176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Broadway" pitchFamily="82" charset="0"/>
              </a:rPr>
              <a:t>Coordinadora</a:t>
            </a:r>
            <a:r>
              <a:rPr lang="es-MX" b="1" dirty="0">
                <a:latin typeface="Broadway" pitchFamily="82" charset="0"/>
              </a:rPr>
              <a:t>: Lic. Adriana Roque del </a:t>
            </a:r>
            <a:r>
              <a:rPr lang="es-MX" b="1" dirty="0" smtClean="0">
                <a:latin typeface="Broadway" pitchFamily="82" charset="0"/>
              </a:rPr>
              <a:t>Ángel </a:t>
            </a:r>
            <a:endParaRPr lang="es-MX" dirty="0">
              <a:latin typeface="Broadway" pitchFamily="8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743908" y="602631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Broadway" pitchFamily="82" charset="0"/>
              </a:rPr>
              <a:t>Enero </a:t>
            </a:r>
            <a:r>
              <a:rPr lang="es-MX" b="1" dirty="0">
                <a:latin typeface="Broadway" pitchFamily="82" charset="0"/>
              </a:rPr>
              <a:t>2012 </a:t>
            </a:r>
          </a:p>
        </p:txBody>
      </p:sp>
    </p:spTree>
    <p:extLst>
      <p:ext uri="{BB962C8B-B14F-4D97-AF65-F5344CB8AC3E}">
        <p14:creationId xmlns:p14="http://schemas.microsoft.com/office/powerpoint/2010/main" val="3360914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260648"/>
            <a:ext cx="864096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MX" b="1" dirty="0">
                <a:latin typeface="Broadway" pitchFamily="82" charset="0"/>
              </a:rPr>
              <a:t>ANEXO 1 </a:t>
            </a:r>
            <a:endParaRPr lang="es-MX" dirty="0">
              <a:latin typeface="Broadway" pitchFamily="82" charset="0"/>
            </a:endParaRPr>
          </a:p>
          <a:p>
            <a:r>
              <a:rPr lang="es-MX" b="1" dirty="0">
                <a:latin typeface="Broadway" pitchFamily="82" charset="0"/>
              </a:rPr>
              <a:t>Guía para la formulación de objetivos de aprendizaje</a:t>
            </a:r>
            <a:r>
              <a:rPr lang="es-MX" b="1" dirty="0"/>
              <a:t> </a:t>
            </a:r>
            <a:endParaRPr lang="es-MX" b="1" dirty="0" smtClean="0"/>
          </a:p>
          <a:p>
            <a:endParaRPr lang="es-MX" dirty="0"/>
          </a:p>
          <a:p>
            <a:pPr algn="r"/>
            <a:r>
              <a:rPr lang="es-MX" sz="1400" dirty="0">
                <a:latin typeface="Century Gothic" pitchFamily="34" charset="0"/>
              </a:rPr>
              <a:t>Elaborada por: Lic. Adriana Roque del </a:t>
            </a:r>
            <a:r>
              <a:rPr lang="es-MX" sz="1400" dirty="0" err="1">
                <a:latin typeface="Century Gothic" pitchFamily="34" charset="0"/>
              </a:rPr>
              <a:t>Angel</a:t>
            </a:r>
            <a:r>
              <a:rPr lang="es-MX" sz="1400" dirty="0">
                <a:latin typeface="Century Gothic" pitchFamily="34" charset="0"/>
              </a:rPr>
              <a:t> </a:t>
            </a:r>
          </a:p>
          <a:p>
            <a:pPr algn="r"/>
            <a:r>
              <a:rPr lang="es-MX" sz="1400" dirty="0">
                <a:latin typeface="Century Gothic" pitchFamily="34" charset="0"/>
              </a:rPr>
              <a:t>adrianaroquedelangel@gmail.com </a:t>
            </a:r>
          </a:p>
          <a:p>
            <a:pPr algn="just"/>
            <a:endParaRPr lang="es-MX" sz="1400" dirty="0" smtClean="0">
              <a:latin typeface="Century Gothic" pitchFamily="34" charset="0"/>
            </a:endParaRPr>
          </a:p>
          <a:p>
            <a:pPr algn="just"/>
            <a:endParaRPr lang="es-MX" sz="1400" dirty="0" smtClean="0">
              <a:latin typeface="Century Gothic" pitchFamily="34" charset="0"/>
            </a:endParaRPr>
          </a:p>
          <a:p>
            <a:pPr algn="just"/>
            <a:r>
              <a:rPr lang="es-MX" sz="1400" dirty="0" smtClean="0">
                <a:latin typeface="Century Gothic" pitchFamily="34" charset="0"/>
              </a:rPr>
              <a:t>La </a:t>
            </a:r>
            <a:r>
              <a:rPr lang="es-MX" sz="1400" dirty="0">
                <a:latin typeface="Century Gothic" pitchFamily="34" charset="0"/>
              </a:rPr>
              <a:t>elaboración de objetivos de aprendizaje, </a:t>
            </a:r>
            <a:r>
              <a:rPr lang="es-MX" sz="1400" dirty="0" smtClean="0">
                <a:latin typeface="Century Gothic" pitchFamily="34" charset="0"/>
              </a:rPr>
              <a:t>requiere </a:t>
            </a:r>
            <a:r>
              <a:rPr lang="es-MX" sz="1400" dirty="0">
                <a:latin typeface="Century Gothic" pitchFamily="34" charset="0"/>
              </a:rPr>
              <a:t>estructurar correctamente el contenido, las actividades didácticas y la forma de evaluación. </a:t>
            </a:r>
            <a:endParaRPr lang="es-MX" sz="1400" dirty="0" smtClean="0">
              <a:latin typeface="Century Gothic" pitchFamily="34" charset="0"/>
            </a:endParaRPr>
          </a:p>
          <a:p>
            <a:pPr algn="just"/>
            <a:endParaRPr lang="es-MX" sz="1400" dirty="0" smtClean="0">
              <a:latin typeface="Century Gothic" pitchFamily="34" charset="0"/>
            </a:endParaRPr>
          </a:p>
          <a:p>
            <a:pPr algn="just"/>
            <a:r>
              <a:rPr lang="es-MX" sz="1400" dirty="0" smtClean="0">
                <a:latin typeface="Century Gothic" pitchFamily="34" charset="0"/>
              </a:rPr>
              <a:t>Benjamín </a:t>
            </a:r>
            <a:r>
              <a:rPr lang="es-MX" sz="1400" dirty="0">
                <a:latin typeface="Century Gothic" pitchFamily="34" charset="0"/>
              </a:rPr>
              <a:t>Bloom, formuló en 1956 una taxonomía para la clasificación de objetivos de aprendizaje, donde establece un orden jerárquico entre las categorías que integran el área cognitiva, afectiva y psicomotriz. </a:t>
            </a:r>
            <a:endParaRPr lang="es-MX" sz="1400" dirty="0" smtClean="0">
              <a:latin typeface="Century Gothic" pitchFamily="34" charset="0"/>
            </a:endParaRPr>
          </a:p>
          <a:p>
            <a:pPr algn="just"/>
            <a:endParaRPr lang="es-MX" sz="1400" dirty="0">
              <a:latin typeface="Century Gothic" pitchFamily="34" charset="0"/>
            </a:endParaRPr>
          </a:p>
          <a:p>
            <a:pPr algn="just"/>
            <a:r>
              <a:rPr lang="es-MX" sz="1400" dirty="0">
                <a:latin typeface="Century Gothic" pitchFamily="34" charset="0"/>
              </a:rPr>
              <a:t>Actualmente dicha taxonomía es una de las más utilizadas, por lo que se presenta a continuación: </a:t>
            </a:r>
          </a:p>
        </p:txBody>
      </p:sp>
    </p:spTree>
    <p:extLst>
      <p:ext uri="{BB962C8B-B14F-4D97-AF65-F5344CB8AC3E}">
        <p14:creationId xmlns:p14="http://schemas.microsoft.com/office/powerpoint/2010/main" val="397544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33265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Broadway" pitchFamily="82" charset="0"/>
              </a:rPr>
              <a:t>Área cognoscitiva:</a:t>
            </a:r>
            <a:endParaRPr lang="es-MX" dirty="0">
              <a:latin typeface="Broadway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717492" y="4149080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MX" sz="1400" dirty="0">
                <a:latin typeface="Century Gothic" pitchFamily="34" charset="0"/>
              </a:rPr>
              <a:t>Ejemplos de verbos para la formulación de objetivos de aprendizaje, de acuerdo al nivel de dominio cognitivo: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32656"/>
            <a:ext cx="380763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4321956" cy="5645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038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12128" y="29200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Broadway" pitchFamily="82" charset="0"/>
              </a:rPr>
              <a:t>Área </a:t>
            </a:r>
            <a:r>
              <a:rPr lang="es-MX" b="1" dirty="0">
                <a:latin typeface="Broadway" pitchFamily="82" charset="0"/>
              </a:rPr>
              <a:t>afectiva: </a:t>
            </a:r>
            <a:endParaRPr lang="es-MX" dirty="0">
              <a:latin typeface="Broadway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79513" y="4725144"/>
            <a:ext cx="3390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Century Gothic" pitchFamily="34" charset="0"/>
              </a:rPr>
              <a:t>Ejemplos </a:t>
            </a:r>
            <a:r>
              <a:rPr lang="es-MX" sz="1400" dirty="0">
                <a:latin typeface="Century Gothic" pitchFamily="34" charset="0"/>
              </a:rPr>
              <a:t>de verbos para la formulación de objetivos de aprendizaje, de acuerdo al nivel de dominio afectivo: 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832" y="1988840"/>
            <a:ext cx="5116838" cy="409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20852"/>
            <a:ext cx="33909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2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79512" y="260648"/>
            <a:ext cx="262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Broadway" pitchFamily="82" charset="0"/>
              </a:rPr>
              <a:t>Área </a:t>
            </a:r>
            <a:r>
              <a:rPr lang="es-MX" b="1" dirty="0">
                <a:latin typeface="Broadway" pitchFamily="82" charset="0"/>
              </a:rPr>
              <a:t>psicomotriz: </a:t>
            </a:r>
            <a:endParaRPr lang="es-MX" dirty="0">
              <a:latin typeface="Broadway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090720" y="4509120"/>
            <a:ext cx="3752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Century Gothic" pitchFamily="34" charset="0"/>
              </a:rPr>
              <a:t>Ejemplos </a:t>
            </a:r>
            <a:r>
              <a:rPr lang="es-MX" sz="1400" dirty="0">
                <a:latin typeface="Century Gothic" pitchFamily="34" charset="0"/>
              </a:rPr>
              <a:t>de verbos para la formulación de objetivos de aprendizaje, de acuerdo al nivel de dominio psicomotriz: 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92" y="1691092"/>
            <a:ext cx="4645980" cy="4546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610" y="241216"/>
            <a:ext cx="3571386" cy="2899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2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504" y="188640"/>
            <a:ext cx="8712968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>
                <a:latin typeface="Broadway" pitchFamily="82" charset="0"/>
              </a:rPr>
              <a:t>Fuentes </a:t>
            </a:r>
            <a:r>
              <a:rPr lang="es-MX" b="1" dirty="0">
                <a:latin typeface="Broadway" pitchFamily="82" charset="0"/>
              </a:rPr>
              <a:t>de consulta </a:t>
            </a:r>
            <a:r>
              <a:rPr lang="es-MX" b="1" dirty="0" smtClean="0">
                <a:latin typeface="Broadway" pitchFamily="82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s-MX" b="1" dirty="0" smtClean="0">
              <a:latin typeface="Broadway" pitchFamily="82" charset="0"/>
            </a:endParaRP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es-MX" sz="1200" dirty="0" smtClean="0">
                <a:latin typeface="Century Gothic" pitchFamily="34" charset="0"/>
              </a:rPr>
              <a:t>Bellido</a:t>
            </a:r>
            <a:r>
              <a:rPr lang="es-MX" sz="1200" dirty="0">
                <a:latin typeface="Century Gothic" pitchFamily="34" charset="0"/>
              </a:rPr>
              <a:t>, Ma. Esmeralda; Crespo, Silvia; González, Guillermo; González, Ma. Susana. (2007). </a:t>
            </a:r>
            <a:r>
              <a:rPr lang="es-MX" sz="1200" i="1" dirty="0">
                <a:latin typeface="Century Gothic" pitchFamily="34" charset="0"/>
              </a:rPr>
              <a:t>Antología del módulo II del Diplomado en docencia universitaria</a:t>
            </a:r>
            <a:r>
              <a:rPr lang="es-MX" sz="1200" dirty="0">
                <a:latin typeface="Century Gothic" pitchFamily="34" charset="0"/>
              </a:rPr>
              <a:t>. México: UNAM, FES Zaragoza. </a:t>
            </a:r>
            <a:endParaRPr lang="es-MX" sz="1200" dirty="0" smtClean="0">
              <a:latin typeface="Century Gothic" pitchFamily="34" charset="0"/>
            </a:endParaRP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es-MX" sz="1200" dirty="0" smtClean="0">
                <a:latin typeface="Century Gothic" pitchFamily="34" charset="0"/>
              </a:rPr>
              <a:t>Bellido</a:t>
            </a:r>
            <a:r>
              <a:rPr lang="es-MX" sz="1200" dirty="0">
                <a:latin typeface="Century Gothic" pitchFamily="34" charset="0"/>
              </a:rPr>
              <a:t>, Ma. Esmeralda; Sánchez, Ma. Guadalupe; Flores, Miguel José. (2008). </a:t>
            </a:r>
            <a:r>
              <a:rPr lang="es-MX" sz="1200" i="1" dirty="0">
                <a:latin typeface="Century Gothic" pitchFamily="34" charset="0"/>
              </a:rPr>
              <a:t>Antología del módulo III del Diplomado en Docencia Universitaria. </a:t>
            </a:r>
            <a:r>
              <a:rPr lang="es-MX" sz="1200" dirty="0">
                <a:latin typeface="Century Gothic" pitchFamily="34" charset="0"/>
              </a:rPr>
              <a:t>México: UNAM, FES Zaragoza. </a:t>
            </a:r>
            <a:endParaRPr lang="es-MX" sz="1200" dirty="0" smtClean="0">
              <a:latin typeface="Century Gothic" pitchFamily="34" charset="0"/>
            </a:endParaRP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es-MX" sz="1200" dirty="0" err="1" smtClean="0">
                <a:latin typeface="Century Gothic" pitchFamily="34" charset="0"/>
              </a:rPr>
              <a:t>Casarini</a:t>
            </a:r>
            <a:r>
              <a:rPr lang="es-MX" sz="1200" dirty="0">
                <a:latin typeface="Century Gothic" pitchFamily="34" charset="0"/>
              </a:rPr>
              <a:t>, Martha. (2002). </a:t>
            </a:r>
            <a:r>
              <a:rPr lang="es-MX" sz="1200" i="1" dirty="0">
                <a:latin typeface="Century Gothic" pitchFamily="34" charset="0"/>
              </a:rPr>
              <a:t>Teoría y diseño curricular</a:t>
            </a:r>
            <a:r>
              <a:rPr lang="es-MX" sz="1200" dirty="0">
                <a:latin typeface="Century Gothic" pitchFamily="34" charset="0"/>
              </a:rPr>
              <a:t>. México: Trillas. </a:t>
            </a:r>
            <a:endParaRPr lang="es-MX" sz="1200" dirty="0" smtClean="0">
              <a:latin typeface="Century Gothic" pitchFamily="34" charset="0"/>
            </a:endParaRP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es-MX" sz="1200" dirty="0" err="1" smtClean="0">
                <a:latin typeface="Century Gothic" pitchFamily="34" charset="0"/>
              </a:rPr>
              <a:t>Pansza</a:t>
            </a:r>
            <a:r>
              <a:rPr lang="es-MX" sz="1200" dirty="0">
                <a:latin typeface="Century Gothic" pitchFamily="34" charset="0"/>
              </a:rPr>
              <a:t>, Margarita. (1990). </a:t>
            </a:r>
            <a:r>
              <a:rPr lang="es-MX" sz="1200" i="1" dirty="0">
                <a:latin typeface="Century Gothic" pitchFamily="34" charset="0"/>
              </a:rPr>
              <a:t>Pedagogía y currículum. </a:t>
            </a:r>
            <a:r>
              <a:rPr lang="es-MX" sz="1200" dirty="0">
                <a:latin typeface="Century Gothic" pitchFamily="34" charset="0"/>
              </a:rPr>
              <a:t>México: </a:t>
            </a:r>
            <a:r>
              <a:rPr lang="es-MX" sz="1200" dirty="0" err="1">
                <a:latin typeface="Century Gothic" pitchFamily="34" charset="0"/>
              </a:rPr>
              <a:t>Gernika</a:t>
            </a:r>
            <a:r>
              <a:rPr lang="es-MX" sz="1200" dirty="0">
                <a:latin typeface="Century Gothic" pitchFamily="34" charset="0"/>
              </a:rPr>
              <a:t>, 3ª. ed. </a:t>
            </a:r>
            <a:endParaRPr lang="es-MX" sz="1200" dirty="0" smtClean="0">
              <a:latin typeface="Century Gothic" pitchFamily="34" charset="0"/>
            </a:endParaRP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es-MX" sz="1200" dirty="0" err="1" smtClean="0">
                <a:latin typeface="Century Gothic" pitchFamily="34" charset="0"/>
              </a:rPr>
              <a:t>Pansza</a:t>
            </a:r>
            <a:r>
              <a:rPr lang="es-MX" sz="1200" dirty="0">
                <a:latin typeface="Century Gothic" pitchFamily="34" charset="0"/>
              </a:rPr>
              <a:t>, Margarita. (2005). </a:t>
            </a:r>
            <a:r>
              <a:rPr lang="es-MX" sz="1200" i="1" dirty="0">
                <a:latin typeface="Century Gothic" pitchFamily="34" charset="0"/>
              </a:rPr>
              <a:t>Operatividad de la didáctica</a:t>
            </a:r>
            <a:r>
              <a:rPr lang="es-MX" sz="1200" dirty="0">
                <a:latin typeface="Century Gothic" pitchFamily="34" charset="0"/>
              </a:rPr>
              <a:t>. México: </a:t>
            </a:r>
            <a:r>
              <a:rPr lang="es-MX" sz="1200" dirty="0" err="1">
                <a:latin typeface="Century Gothic" pitchFamily="34" charset="0"/>
              </a:rPr>
              <a:t>Gernika</a:t>
            </a:r>
            <a:r>
              <a:rPr lang="es-MX" sz="1200" dirty="0">
                <a:latin typeface="Century Gothic" pitchFamily="34" charset="0"/>
              </a:rPr>
              <a:t>, 11ª edición. </a:t>
            </a: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es-MX" sz="1200" dirty="0" smtClean="0">
                <a:latin typeface="Century Gothic" pitchFamily="34" charset="0"/>
              </a:rPr>
              <a:t>Mendoza</a:t>
            </a:r>
            <a:r>
              <a:rPr lang="es-MX" sz="1200" dirty="0">
                <a:latin typeface="Century Gothic" pitchFamily="34" charset="0"/>
              </a:rPr>
              <a:t>, A. (1999). </a:t>
            </a:r>
            <a:r>
              <a:rPr lang="es-MX" sz="1200" i="1" dirty="0">
                <a:latin typeface="Century Gothic" pitchFamily="34" charset="0"/>
              </a:rPr>
              <a:t>Las preguntas en la escuela</a:t>
            </a:r>
            <a:r>
              <a:rPr lang="es-MX" sz="1200" dirty="0">
                <a:latin typeface="Century Gothic" pitchFamily="34" charset="0"/>
              </a:rPr>
              <a:t>. México: Trillas. </a:t>
            </a:r>
            <a:endParaRPr lang="es-MX" sz="1200" dirty="0" smtClean="0">
              <a:latin typeface="Century Gothic" pitchFamily="34" charset="0"/>
            </a:endParaRP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es-MX" sz="1200" dirty="0" smtClean="0">
                <a:latin typeface="Century Gothic" pitchFamily="34" charset="0"/>
              </a:rPr>
              <a:t>Quesada</a:t>
            </a:r>
            <a:r>
              <a:rPr lang="es-MX" sz="1200" dirty="0">
                <a:latin typeface="Century Gothic" pitchFamily="34" charset="0"/>
              </a:rPr>
              <a:t>, Rocío. (2003). </a:t>
            </a:r>
            <a:r>
              <a:rPr lang="es-MX" sz="1200" i="1" dirty="0">
                <a:latin typeface="Century Gothic" pitchFamily="34" charset="0"/>
              </a:rPr>
              <a:t>Cómo planear la enseñanza estratégica</a:t>
            </a:r>
            <a:r>
              <a:rPr lang="es-MX" sz="1200" dirty="0">
                <a:latin typeface="Century Gothic" pitchFamily="34" charset="0"/>
              </a:rPr>
              <a:t>. México: </a:t>
            </a:r>
            <a:r>
              <a:rPr lang="es-MX" sz="1200" dirty="0" err="1">
                <a:latin typeface="Century Gothic" pitchFamily="34" charset="0"/>
              </a:rPr>
              <a:t>Limusa</a:t>
            </a:r>
            <a:r>
              <a:rPr lang="es-MX" sz="1200" dirty="0">
                <a:latin typeface="Century Gothic" pitchFamily="34" charset="0"/>
              </a:rPr>
              <a:t>. </a:t>
            </a:r>
            <a:endParaRPr lang="es-MX" sz="1200" dirty="0" smtClean="0">
              <a:latin typeface="Century Gothic" pitchFamily="34" charset="0"/>
            </a:endParaRP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es-MX" sz="1200" dirty="0" smtClean="0">
                <a:latin typeface="Century Gothic" pitchFamily="34" charset="0"/>
              </a:rPr>
              <a:t>Sánchez</a:t>
            </a:r>
            <a:r>
              <a:rPr lang="es-MX" sz="1200" dirty="0">
                <a:latin typeface="Century Gothic" pitchFamily="34" charset="0"/>
              </a:rPr>
              <a:t>, Ma. Guadalupe y Ma. Esmeralda Bellido. (2008). </a:t>
            </a:r>
            <a:r>
              <a:rPr lang="es-MX" sz="1200" i="1" dirty="0">
                <a:latin typeface="Century Gothic" pitchFamily="34" charset="0"/>
              </a:rPr>
              <a:t>Diplomado en docencia universitaria, módulo III: Elaboración de programas de estudio. Antología. </a:t>
            </a:r>
            <a:r>
              <a:rPr lang="es-MX" sz="1200" dirty="0">
                <a:latin typeface="Century Gothic" pitchFamily="34" charset="0"/>
              </a:rPr>
              <a:t>México: Facultad de Estudios Superiores Zaragoza, UNAM. </a:t>
            </a:r>
            <a:endParaRPr lang="es-MX" sz="1200" dirty="0" smtClean="0">
              <a:latin typeface="Century Gothic" pitchFamily="34" charset="0"/>
            </a:endParaRP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es-MX" sz="1200" dirty="0" smtClean="0">
                <a:latin typeface="Century Gothic" pitchFamily="34" charset="0"/>
              </a:rPr>
              <a:t>Villalobos</a:t>
            </a:r>
            <a:r>
              <a:rPr lang="es-MX" sz="1200" dirty="0">
                <a:latin typeface="Century Gothic" pitchFamily="34" charset="0"/>
              </a:rPr>
              <a:t>, E. (2002). </a:t>
            </a:r>
            <a:r>
              <a:rPr lang="es-MX" sz="1200" i="1" dirty="0">
                <a:latin typeface="Century Gothic" pitchFamily="34" charset="0"/>
              </a:rPr>
              <a:t>Didáctica integrativa y el proceso de aprendizaje</a:t>
            </a:r>
            <a:r>
              <a:rPr lang="es-MX" sz="1200" dirty="0">
                <a:latin typeface="Century Gothic" pitchFamily="34" charset="0"/>
              </a:rPr>
              <a:t>. México: Trillas. </a:t>
            </a:r>
          </a:p>
          <a:p>
            <a:pPr>
              <a:lnSpc>
                <a:spcPct val="150000"/>
              </a:lnSpc>
            </a:pPr>
            <a:endParaRPr lang="es-MX" sz="1200" b="1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200" b="1" dirty="0" smtClean="0">
                <a:latin typeface="Century Gothic" pitchFamily="34" charset="0"/>
              </a:rPr>
              <a:t>Fuentes </a:t>
            </a:r>
            <a:r>
              <a:rPr lang="es-MX" sz="1200" b="1" dirty="0">
                <a:latin typeface="Century Gothic" pitchFamily="34" charset="0"/>
              </a:rPr>
              <a:t>electrónicas: </a:t>
            </a:r>
            <a:endParaRPr lang="es-MX" sz="1200" dirty="0">
              <a:latin typeface="Century Gothic" pitchFamily="34" charset="0"/>
            </a:endParaRP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es-MX" sz="1200" dirty="0" err="1" smtClean="0">
                <a:latin typeface="Century Gothic" pitchFamily="34" charset="0"/>
              </a:rPr>
              <a:t>Eduteka</a:t>
            </a:r>
            <a:r>
              <a:rPr lang="es-MX" sz="1200" dirty="0">
                <a:latin typeface="Century Gothic" pitchFamily="34" charset="0"/>
              </a:rPr>
              <a:t>. La taxonomía de Bloom y sus dos actualizaciones. Disponible en: http://www.eduteka.org/TaxonomiaBloomCuadro.php3 </a:t>
            </a:r>
            <a:endParaRPr lang="es-MX" sz="1200" dirty="0" smtClean="0">
              <a:latin typeface="Century Gothic" pitchFamily="34" charset="0"/>
            </a:endParaRP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es-MX" sz="1200" dirty="0" smtClean="0">
                <a:latin typeface="Century Gothic" pitchFamily="34" charset="0"/>
              </a:rPr>
              <a:t>INEA</a:t>
            </a:r>
            <a:r>
              <a:rPr lang="es-MX" sz="1200" dirty="0">
                <a:latin typeface="Century Gothic" pitchFamily="34" charset="0"/>
              </a:rPr>
              <a:t>. Planeación didáctica. Disponible en: 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latin typeface="Century Gothic" pitchFamily="34" charset="0"/>
              </a:rPr>
              <a:t>http://200.77.230.9/inea/estructura/operacion/planeaciondidactica/instrumentos.htm </a:t>
            </a:r>
            <a:r>
              <a:rPr lang="es-MX" sz="1200" dirty="0" smtClean="0">
                <a:latin typeface="Century Gothic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s-MX" sz="1200" dirty="0" smtClean="0">
                <a:latin typeface="Century Gothic" pitchFamily="34" charset="0"/>
              </a:rPr>
              <a:t>* </a:t>
            </a:r>
            <a:r>
              <a:rPr lang="es-MX" sz="1200" dirty="0" err="1" smtClean="0">
                <a:latin typeface="Century Gothic" pitchFamily="34" charset="0"/>
              </a:rPr>
              <a:t>Scribd</a:t>
            </a:r>
            <a:r>
              <a:rPr lang="es-MX" sz="1200" dirty="0">
                <a:latin typeface="Century Gothic" pitchFamily="34" charset="0"/>
              </a:rPr>
              <a:t>. Análisis de objetivos: Taxonomías de verbos (Bloom, </a:t>
            </a:r>
            <a:r>
              <a:rPr lang="es-MX" sz="1200" dirty="0" err="1">
                <a:latin typeface="Century Gothic" pitchFamily="34" charset="0"/>
              </a:rPr>
              <a:t>Karthwohl</a:t>
            </a:r>
            <a:r>
              <a:rPr lang="es-MX" sz="1200" dirty="0">
                <a:latin typeface="Century Gothic" pitchFamily="34" charset="0"/>
              </a:rPr>
              <a:t>; Simpson). Disponible en: 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latin typeface="Century Gothic" pitchFamily="34" charset="0"/>
              </a:rPr>
              <a:t>http://www.scribd.com/doc/7098710/Taxonomia-de-Verbos </a:t>
            </a:r>
          </a:p>
          <a:p>
            <a:pPr>
              <a:lnSpc>
                <a:spcPct val="150000"/>
              </a:lnSpc>
            </a:pPr>
            <a:endParaRPr lang="es-MX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801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260648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Broadway" pitchFamily="82" charset="0"/>
              </a:rPr>
              <a:t>Introducción </a:t>
            </a:r>
            <a:endParaRPr lang="es-MX" dirty="0">
              <a:latin typeface="Broadway" pitchFamily="82" charset="0"/>
            </a:endParaRPr>
          </a:p>
          <a:p>
            <a:endParaRPr lang="es-MX" dirty="0" smtClean="0"/>
          </a:p>
          <a:p>
            <a:r>
              <a:rPr lang="es-MX" sz="1400" dirty="0">
                <a:latin typeface="Century Gothic" pitchFamily="34" charset="0"/>
              </a:rPr>
              <a:t>E</a:t>
            </a:r>
            <a:r>
              <a:rPr lang="es-MX" sz="1400" dirty="0" smtClean="0">
                <a:latin typeface="Century Gothic" pitchFamily="34" charset="0"/>
              </a:rPr>
              <a:t>xisten </a:t>
            </a:r>
            <a:r>
              <a:rPr lang="es-MX" sz="1400" dirty="0">
                <a:latin typeface="Century Gothic" pitchFamily="34" charset="0"/>
              </a:rPr>
              <a:t>cuatro corrientes de la didáctica desde las que conceptualizamos la enseñanza y el aprendizaje: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3548"/>
            <a:ext cx="5379482" cy="4823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6156176" y="2764956"/>
            <a:ext cx="27363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400" dirty="0"/>
          </a:p>
          <a:p>
            <a:r>
              <a:rPr lang="es-MX" sz="1400" dirty="0">
                <a:latin typeface="Century Gothic" pitchFamily="34" charset="0"/>
              </a:rPr>
              <a:t>Después de la información anterior, la pregunta que surge es: </a:t>
            </a:r>
            <a:endParaRPr lang="es-MX" sz="1400" dirty="0" smtClean="0">
              <a:latin typeface="Century Gothic" pitchFamily="34" charset="0"/>
            </a:endParaRPr>
          </a:p>
          <a:p>
            <a:endParaRPr lang="es-MX" sz="1400" b="1" dirty="0">
              <a:latin typeface="Century Gothic" pitchFamily="34" charset="0"/>
            </a:endParaRPr>
          </a:p>
          <a:p>
            <a:r>
              <a:rPr lang="es-MX" sz="1400" b="1" dirty="0" smtClean="0">
                <a:latin typeface="Century Gothic" pitchFamily="34" charset="0"/>
              </a:rPr>
              <a:t>¿</a:t>
            </a:r>
            <a:r>
              <a:rPr lang="es-MX" sz="1400" b="1" dirty="0">
                <a:latin typeface="Century Gothic" pitchFamily="34" charset="0"/>
              </a:rPr>
              <a:t>cómo incorporamos la teoría a la práctica cotidiana como docentes? </a:t>
            </a:r>
          </a:p>
        </p:txBody>
      </p:sp>
    </p:spTree>
    <p:extLst>
      <p:ext uri="{BB962C8B-B14F-4D97-AF65-F5344CB8AC3E}">
        <p14:creationId xmlns:p14="http://schemas.microsoft.com/office/powerpoint/2010/main" val="1751738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404664"/>
            <a:ext cx="633670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pPr marL="285750" indent="-285750" algn="just">
              <a:lnSpc>
                <a:spcPct val="200000"/>
              </a:lnSpc>
              <a:buFont typeface="Arial" charset="0"/>
              <a:buChar char="•"/>
            </a:pPr>
            <a:r>
              <a:rPr lang="es-MX" sz="1400" dirty="0" smtClean="0">
                <a:latin typeface="Century Gothic" pitchFamily="34" charset="0"/>
              </a:rPr>
              <a:t>La </a:t>
            </a:r>
            <a:r>
              <a:rPr lang="es-MX" sz="1400" dirty="0">
                <a:latin typeface="Century Gothic" pitchFamily="34" charset="0"/>
              </a:rPr>
              <a:t>Didáctica es la parte metodológica de la Pedagogía que se refiere a la teoría sobre las prácticas de la enseñanza (</a:t>
            </a:r>
            <a:r>
              <a:rPr lang="es-MX" sz="1400" dirty="0" err="1">
                <a:latin typeface="Century Gothic" pitchFamily="34" charset="0"/>
              </a:rPr>
              <a:t>Litwin</a:t>
            </a:r>
            <a:r>
              <a:rPr lang="es-MX" sz="1400" dirty="0">
                <a:latin typeface="Century Gothic" pitchFamily="34" charset="0"/>
              </a:rPr>
              <a:t>, 1997 en </a:t>
            </a:r>
            <a:r>
              <a:rPr lang="es-MX" sz="1400" dirty="0" err="1">
                <a:latin typeface="Century Gothic" pitchFamily="34" charset="0"/>
              </a:rPr>
              <a:t>Pansza</a:t>
            </a:r>
            <a:r>
              <a:rPr lang="es-MX" sz="1400" dirty="0">
                <a:latin typeface="Century Gothic" pitchFamily="34" charset="0"/>
              </a:rPr>
              <a:t>, 1986). </a:t>
            </a:r>
          </a:p>
          <a:p>
            <a:pPr marL="285750" indent="-285750" algn="just">
              <a:lnSpc>
                <a:spcPct val="200000"/>
              </a:lnSpc>
              <a:buFont typeface="Arial" charset="0"/>
              <a:buChar char="•"/>
            </a:pPr>
            <a:r>
              <a:rPr lang="es-MX" sz="1400" dirty="0" smtClean="0">
                <a:latin typeface="Century Gothic" pitchFamily="34" charset="0"/>
              </a:rPr>
              <a:t>El </a:t>
            </a:r>
            <a:r>
              <a:rPr lang="es-MX" sz="1400" dirty="0">
                <a:latin typeface="Century Gothic" pitchFamily="34" charset="0"/>
              </a:rPr>
              <a:t>currículum se entiende como el proyecto que determina los objetivos de la educación escolarizada, es decir, los aspectos del desarrollo y de la incorporación de la cultura que la escuela trata de promover y propone un plan de acción adecuado para la consecución de estos objetivos (</a:t>
            </a:r>
            <a:r>
              <a:rPr lang="es-MX" sz="1400" dirty="0" err="1">
                <a:latin typeface="Century Gothic" pitchFamily="34" charset="0"/>
              </a:rPr>
              <a:t>Casarini</a:t>
            </a:r>
            <a:r>
              <a:rPr lang="es-MX" sz="1400" dirty="0">
                <a:latin typeface="Century Gothic" pitchFamily="34" charset="0"/>
              </a:rPr>
              <a:t>, 2008:11). </a:t>
            </a:r>
          </a:p>
          <a:p>
            <a:pPr algn="just">
              <a:lnSpc>
                <a:spcPct val="200000"/>
              </a:lnSpc>
            </a:pPr>
            <a:endParaRPr lang="es-MX" sz="1400" dirty="0" smtClean="0">
              <a:latin typeface="Century Gothic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s-MX" sz="1400" dirty="0" smtClean="0">
                <a:latin typeface="Century Gothic" pitchFamily="34" charset="0"/>
              </a:rPr>
              <a:t>Por </a:t>
            </a:r>
            <a:r>
              <a:rPr lang="es-MX" sz="1400" dirty="0">
                <a:latin typeface="Century Gothic" pitchFamily="34" charset="0"/>
              </a:rPr>
              <a:t>lo tanto, el diseño curricular consiste en la metodología que se sigue para conformar el currículum que va desde un plan de estudios, hasta un programa de asignatura o de una clase. </a:t>
            </a:r>
          </a:p>
        </p:txBody>
      </p:sp>
      <p:pic>
        <p:nvPicPr>
          <p:cNvPr id="9218" name="Picture 2" descr="http://www.prepa9.unam.mx/academia/cienciavirtual/unidaddidacti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764705"/>
            <a:ext cx="180020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1.bp.blogspot.com/_Aj7khVGAZjQ/TPPg_kpewhI/AAAAAAAAAEM/19p6cffQy1E/s1600/libr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868" y="4849613"/>
            <a:ext cx="2091662" cy="181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44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20663196"/>
              </p:ext>
            </p:extLst>
          </p:nvPr>
        </p:nvGraphicFramePr>
        <p:xfrm>
          <a:off x="179512" y="1700808"/>
          <a:ext cx="8712968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79512" y="188640"/>
            <a:ext cx="871296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Broadway" pitchFamily="82" charset="0"/>
              </a:rPr>
              <a:t>¿</a:t>
            </a:r>
            <a:r>
              <a:rPr lang="es-MX" b="1" dirty="0">
                <a:latin typeface="Broadway" pitchFamily="82" charset="0"/>
              </a:rPr>
              <a:t>De dónde partir para iniciar el diseño curricular de una asignatura? </a:t>
            </a:r>
            <a:endParaRPr lang="es-MX" dirty="0">
              <a:latin typeface="Broadway" pitchFamily="82" charset="0"/>
            </a:endParaRPr>
          </a:p>
          <a:p>
            <a:endParaRPr lang="es-MX" dirty="0" smtClean="0"/>
          </a:p>
          <a:p>
            <a:r>
              <a:rPr lang="es-MX" sz="1400" dirty="0" smtClean="0">
                <a:latin typeface="Century Gothic" pitchFamily="34" charset="0"/>
              </a:rPr>
              <a:t>Existen </a:t>
            </a:r>
            <a:r>
              <a:rPr lang="es-MX" sz="1400" dirty="0">
                <a:latin typeface="Century Gothic" pitchFamily="34" charset="0"/>
              </a:rPr>
              <a:t>4 fuentes principales para realizar el diseño del currículum, que nos sirven para responder a las preguntas: ¿qué, cómo y cuándo enseño? </a:t>
            </a:r>
          </a:p>
        </p:txBody>
      </p:sp>
    </p:spTree>
    <p:extLst>
      <p:ext uri="{BB962C8B-B14F-4D97-AF65-F5344CB8AC3E}">
        <p14:creationId xmlns:p14="http://schemas.microsoft.com/office/powerpoint/2010/main" val="3975444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95536" y="332656"/>
            <a:ext cx="67687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Broadway" pitchFamily="82" charset="0"/>
              </a:rPr>
              <a:t>Formas </a:t>
            </a:r>
            <a:r>
              <a:rPr lang="es-MX" b="1" dirty="0">
                <a:latin typeface="Broadway" pitchFamily="82" charset="0"/>
              </a:rPr>
              <a:t>de organización de los planes de </a:t>
            </a:r>
            <a:r>
              <a:rPr lang="es-MX" b="1" dirty="0" smtClean="0">
                <a:latin typeface="Broadway" pitchFamily="82" charset="0"/>
              </a:rPr>
              <a:t>estudio.</a:t>
            </a:r>
            <a:endParaRPr lang="es-MX" dirty="0">
              <a:latin typeface="Broadway" pitchFamily="82" charset="0"/>
            </a:endParaRPr>
          </a:p>
          <a:p>
            <a:endParaRPr lang="es-MX" dirty="0" smtClean="0"/>
          </a:p>
          <a:p>
            <a:r>
              <a:rPr lang="es-MX" sz="1400" dirty="0" smtClean="0">
                <a:latin typeface="Century Gothic" pitchFamily="34" charset="0"/>
              </a:rPr>
              <a:t>Un </a:t>
            </a:r>
            <a:r>
              <a:rPr lang="es-MX" sz="1400" dirty="0">
                <a:latin typeface="Century Gothic" pitchFamily="34" charset="0"/>
              </a:rPr>
              <a:t>plan de estudios puede estructurarse de dos maneras: 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901407288"/>
              </p:ext>
            </p:extLst>
          </p:nvPr>
        </p:nvGraphicFramePr>
        <p:xfrm>
          <a:off x="539552" y="1556792"/>
          <a:ext cx="8174592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444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3528" y="40466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Broadway" pitchFamily="82" charset="0"/>
              </a:rPr>
              <a:t>Planeación </a:t>
            </a:r>
            <a:r>
              <a:rPr lang="es-MX" b="1" dirty="0">
                <a:latin typeface="Broadway" pitchFamily="82" charset="0"/>
              </a:rPr>
              <a:t>del programa de </a:t>
            </a:r>
            <a:r>
              <a:rPr lang="es-MX" b="1" dirty="0" smtClean="0">
                <a:latin typeface="Broadway" pitchFamily="82" charset="0"/>
              </a:rPr>
              <a:t>asignatura.</a:t>
            </a:r>
            <a:endParaRPr lang="es-MX" dirty="0">
              <a:latin typeface="Broadway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3528" y="980728"/>
            <a:ext cx="8496944" cy="738663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s-MX" sz="1200" dirty="0" smtClean="0">
                <a:latin typeface="Century Gothic" pitchFamily="34" charset="0"/>
              </a:rPr>
              <a:t>Pasos </a:t>
            </a:r>
            <a:r>
              <a:rPr lang="es-MX" sz="1200" dirty="0">
                <a:latin typeface="Century Gothic" pitchFamily="34" charset="0"/>
              </a:rPr>
              <a:t>a seguir: </a:t>
            </a:r>
          </a:p>
          <a:p>
            <a:endParaRPr lang="es-MX" sz="1200" dirty="0" smtClean="0">
              <a:latin typeface="Century Gothic" pitchFamily="34" charset="0"/>
            </a:endParaRPr>
          </a:p>
          <a:p>
            <a:r>
              <a:rPr lang="es-MX" sz="1200" dirty="0" smtClean="0">
                <a:latin typeface="Century Gothic" pitchFamily="34" charset="0"/>
              </a:rPr>
              <a:t>1</a:t>
            </a:r>
            <a:r>
              <a:rPr lang="es-MX" sz="1200" dirty="0">
                <a:latin typeface="Century Gothic" pitchFamily="34" charset="0"/>
              </a:rPr>
              <a:t>) Revisar el plan de estudios completo para ubicar las asignaturas anteriores, las del mismo semestre y las posteriores. Esto te ayudará a comprender el sentido a la asignatura, no duplicar contenidos ya vistos o no adelantarse a una materia que los alumnos cursarán después. </a:t>
            </a:r>
          </a:p>
          <a:p>
            <a:endParaRPr lang="es-MX" sz="1200" dirty="0">
              <a:latin typeface="Century Gothic" pitchFamily="34" charset="0"/>
            </a:endParaRPr>
          </a:p>
          <a:p>
            <a:r>
              <a:rPr lang="es-MX" sz="1200" dirty="0">
                <a:latin typeface="Century Gothic" pitchFamily="34" charset="0"/>
              </a:rPr>
              <a:t>2) Establecer los objetivos de aprendizaje generales y particulares. Para su redacción, es importante apoyarse en alguna taxonomía, como la de Benjamín Bloom (revisar Anexo 1) o la de </a:t>
            </a:r>
            <a:r>
              <a:rPr lang="es-MX" sz="1200" dirty="0" err="1">
                <a:latin typeface="Century Gothic" pitchFamily="34" charset="0"/>
              </a:rPr>
              <a:t>Marzano</a:t>
            </a:r>
            <a:r>
              <a:rPr lang="es-MX" sz="1200" dirty="0">
                <a:latin typeface="Century Gothic" pitchFamily="34" charset="0"/>
              </a:rPr>
              <a:t> y Kendall (revisar archivos enviados con los nombres de estos autores). </a:t>
            </a:r>
          </a:p>
          <a:p>
            <a:endParaRPr lang="es-MX" sz="1200" dirty="0">
              <a:latin typeface="Century Gothic" pitchFamily="34" charset="0"/>
            </a:endParaRPr>
          </a:p>
          <a:p>
            <a:r>
              <a:rPr lang="es-MX" sz="1200" dirty="0">
                <a:latin typeface="Century Gothic" pitchFamily="34" charset="0"/>
              </a:rPr>
              <a:t>3) Definir los contenidos del curso y su distribución, procurando ir de lo simple a lo complejo. Revisar fuentes de consulta y definir cuáles se abordaran de manera obligatoria y cuáles pueden servir de manera complementaria. </a:t>
            </a:r>
          </a:p>
          <a:p>
            <a:endParaRPr lang="es-MX" sz="1200" dirty="0">
              <a:latin typeface="Century Gothic" pitchFamily="34" charset="0"/>
            </a:endParaRPr>
          </a:p>
          <a:p>
            <a:r>
              <a:rPr lang="es-MX" sz="1200" dirty="0">
                <a:latin typeface="Century Gothic" pitchFamily="34" charset="0"/>
              </a:rPr>
              <a:t>4) Diseñar las actividades didácticas para los diferentes temas y contemplar los recursos didácticos que se utilizarán. Tomar en cuenta las ventajas del uso de ambientes virtuales de aprendizaje como apoyo a las sesiones presenciales y la elaboración de actividades interactivas utilizando software </a:t>
            </a:r>
            <a:r>
              <a:rPr lang="es-MX" sz="1200" dirty="0" smtClean="0">
                <a:latin typeface="Century Gothic" pitchFamily="34" charset="0"/>
              </a:rPr>
              <a:t>libre.</a:t>
            </a:r>
          </a:p>
          <a:p>
            <a:endParaRPr lang="es-MX" sz="1200" dirty="0">
              <a:latin typeface="Century Gothic" pitchFamily="34" charset="0"/>
            </a:endParaRPr>
          </a:p>
          <a:p>
            <a:endParaRPr lang="es-MX" sz="1200" dirty="0" smtClean="0">
              <a:latin typeface="Century Gothic" pitchFamily="34" charset="0"/>
            </a:endParaRPr>
          </a:p>
          <a:p>
            <a:endParaRPr lang="es-MX" sz="1200" dirty="0">
              <a:latin typeface="Century Gothic" pitchFamily="34" charset="0"/>
            </a:endParaRPr>
          </a:p>
          <a:p>
            <a:endParaRPr lang="es-MX" sz="1200" dirty="0" smtClean="0">
              <a:latin typeface="Century Gothic" pitchFamily="34" charset="0"/>
            </a:endParaRPr>
          </a:p>
          <a:p>
            <a:endParaRPr lang="es-MX" sz="1200" dirty="0">
              <a:latin typeface="Century Gothic" pitchFamily="34" charset="0"/>
            </a:endParaRPr>
          </a:p>
          <a:p>
            <a:endParaRPr lang="es-MX" sz="1200" dirty="0" smtClean="0">
              <a:latin typeface="Century Gothic" pitchFamily="34" charset="0"/>
            </a:endParaRPr>
          </a:p>
          <a:p>
            <a:endParaRPr lang="es-MX" sz="1200" dirty="0">
              <a:latin typeface="Century Gothic" pitchFamily="34" charset="0"/>
            </a:endParaRPr>
          </a:p>
          <a:p>
            <a:endParaRPr lang="es-MX" sz="1200" dirty="0" smtClean="0">
              <a:latin typeface="Century Gothic" pitchFamily="34" charset="0"/>
            </a:endParaRPr>
          </a:p>
          <a:p>
            <a:endParaRPr lang="es-MX" sz="1200" dirty="0" smtClean="0">
              <a:latin typeface="Century Gothic" pitchFamily="34" charset="0"/>
            </a:endParaRPr>
          </a:p>
          <a:p>
            <a:endParaRPr lang="es-MX" sz="1200" dirty="0" smtClean="0">
              <a:latin typeface="Century Gothic" pitchFamily="34" charset="0"/>
            </a:endParaRPr>
          </a:p>
          <a:p>
            <a:endParaRPr lang="es-MX" sz="1200" dirty="0">
              <a:latin typeface="Century Gothic" pitchFamily="34" charset="0"/>
            </a:endParaRPr>
          </a:p>
          <a:p>
            <a:r>
              <a:rPr lang="es-MX" sz="1200" dirty="0" smtClean="0">
                <a:latin typeface="Century Gothic" pitchFamily="34" charset="0"/>
              </a:rPr>
              <a:t>5</a:t>
            </a:r>
            <a:r>
              <a:rPr lang="es-MX" sz="1200" dirty="0">
                <a:latin typeface="Century Gothic" pitchFamily="34" charset="0"/>
              </a:rPr>
              <a:t>) Pensar en los productos pertinentes para la evaluación del aprendizaje, de acuerdo con los objetivos establecidos. Contemplar el tiempo que requerirá la revisión de los trabajos solicitados, de acuerdo a la cantidad de alumnos del grupo. </a:t>
            </a:r>
          </a:p>
          <a:p>
            <a:endParaRPr lang="es-MX" sz="1200" dirty="0">
              <a:latin typeface="Century Gothic" pitchFamily="34" charset="0"/>
            </a:endParaRPr>
          </a:p>
          <a:p>
            <a:r>
              <a:rPr lang="es-MX" sz="1200" dirty="0">
                <a:latin typeface="Century Gothic" pitchFamily="34" charset="0"/>
              </a:rPr>
              <a:t>6) Una vez elaborado el programa, proyectar su viabilidad: revisar cuántas sesiones efectivas tiene el semestre y cómo se pueden distribuir los contenidos, actividades y trabajos que se contemplan. Hacer modificaciones a nuestro programa si nos percatamos de que no es viable. </a:t>
            </a:r>
          </a:p>
          <a:p>
            <a:endParaRPr lang="es-MX" sz="1200" dirty="0">
              <a:latin typeface="Century Gothic" pitchFamily="34" charset="0"/>
            </a:endParaRPr>
          </a:p>
          <a:p>
            <a:endParaRPr lang="es-MX" sz="1200" dirty="0">
              <a:latin typeface="Century Gothic" pitchFamily="34" charset="0"/>
            </a:endParaRPr>
          </a:p>
          <a:p>
            <a:endParaRPr lang="es-MX" sz="1200" dirty="0">
              <a:latin typeface="Century Gothic" pitchFamily="34" charset="0"/>
            </a:endParaRPr>
          </a:p>
          <a:p>
            <a:r>
              <a:rPr lang="es-MX" sz="1200" dirty="0">
                <a:latin typeface="Century Gothic" pitchFamily="34" charset="0"/>
              </a:rPr>
              <a:t>7) Hacer calendario con las actividades de cada sesión e integrar la versión del programa que se les entregará a los alumnos al inicio del curso. De ser posible, hacer un solo compendio de las fuentes de consulta que se van a utilizar de manera impresa o electrónica, y colocarlas en el orden en que se van a abordar a lo largo del curso. </a:t>
            </a:r>
          </a:p>
          <a:p>
            <a:endParaRPr lang="es-MX" sz="1200" dirty="0">
              <a:latin typeface="Century Gothic" pitchFamily="34" charset="0"/>
            </a:endParaRPr>
          </a:p>
          <a:p>
            <a:r>
              <a:rPr lang="es-MX" sz="1200" dirty="0">
                <a:latin typeface="Century Gothic" pitchFamily="34" charset="0"/>
              </a:rPr>
              <a:t>8) Es recomendable tener listos los objetos de aprendizaje que se utilizarán a lo largo del curso antes de que éste inicie. Lo ideal es hacer materiales propios en la medida de lo posible y citar las fuentes de consulta utilizadas</a:t>
            </a:r>
            <a:r>
              <a:rPr lang="es-MX" dirty="0"/>
              <a:t>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54686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60648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Broadway" pitchFamily="82" charset="0"/>
              </a:rPr>
              <a:t>Formatos </a:t>
            </a:r>
            <a:r>
              <a:rPr lang="es-MX" b="1" dirty="0">
                <a:latin typeface="Broadway" pitchFamily="82" charset="0"/>
              </a:rPr>
              <a:t>para el programa de asignatura y de clase </a:t>
            </a:r>
            <a:endParaRPr lang="es-MX" dirty="0">
              <a:latin typeface="Broadway" pitchFamily="82" charset="0"/>
            </a:endParaRPr>
          </a:p>
          <a:p>
            <a:endParaRPr lang="es-MX" dirty="0" smtClean="0"/>
          </a:p>
          <a:p>
            <a:r>
              <a:rPr lang="es-MX" sz="1400" dirty="0" smtClean="0">
                <a:latin typeface="Century Gothic" pitchFamily="34" charset="0"/>
              </a:rPr>
              <a:t>Los </a:t>
            </a:r>
            <a:r>
              <a:rPr lang="es-MX" sz="1400" dirty="0">
                <a:latin typeface="Century Gothic" pitchFamily="34" charset="0"/>
              </a:rPr>
              <a:t>formatos que aparecieron en los años 70s con la corriente de la didáctica tecnocrática son las llamadas “cartas descriptivas”.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46232" y="1988840"/>
            <a:ext cx="3893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Broadway" pitchFamily="82" charset="0"/>
              </a:rPr>
              <a:t>Programa </a:t>
            </a:r>
            <a:r>
              <a:rPr lang="es-MX" dirty="0">
                <a:latin typeface="Broadway" pitchFamily="82" charset="0"/>
              </a:rPr>
              <a:t>de asignatura: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32" y="2715442"/>
            <a:ext cx="4248472" cy="2657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969808" y="2890834"/>
            <a:ext cx="2770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Broadway" pitchFamily="82" charset="0"/>
              </a:rPr>
              <a:t>Programa </a:t>
            </a:r>
            <a:r>
              <a:rPr lang="es-MX" dirty="0">
                <a:latin typeface="Broadway" pitchFamily="82" charset="0"/>
              </a:rPr>
              <a:t>de clase: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043" y="3789040"/>
            <a:ext cx="4320505" cy="258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468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5544616" cy="3327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49" y="4365104"/>
            <a:ext cx="4886769" cy="2239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79512" y="19794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Broadway" pitchFamily="82" charset="0"/>
              </a:rPr>
              <a:t>Programa </a:t>
            </a:r>
            <a:r>
              <a:rPr lang="es-MX" dirty="0">
                <a:latin typeface="Broadway" pitchFamily="82" charset="0"/>
              </a:rPr>
              <a:t>de </a:t>
            </a:r>
            <a:r>
              <a:rPr lang="es-MX" dirty="0" smtClean="0">
                <a:latin typeface="Broadway" pitchFamily="82" charset="0"/>
              </a:rPr>
              <a:t>asignatura: </a:t>
            </a:r>
            <a:endParaRPr lang="es-MX" dirty="0">
              <a:latin typeface="Broadway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250270" y="371578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Broadway" pitchFamily="82" charset="0"/>
              </a:rPr>
              <a:t>Programa </a:t>
            </a:r>
            <a:r>
              <a:rPr lang="es-MX" dirty="0">
                <a:latin typeface="Broadway" pitchFamily="82" charset="0"/>
              </a:rPr>
              <a:t>de </a:t>
            </a:r>
            <a:r>
              <a:rPr lang="es-MX" dirty="0" smtClean="0">
                <a:latin typeface="Broadway" pitchFamily="82" charset="0"/>
              </a:rPr>
              <a:t>clase:</a:t>
            </a:r>
            <a:endParaRPr lang="es-MX" dirty="0">
              <a:latin typeface="Broadway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68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241867"/>
              </p:ext>
            </p:extLst>
          </p:nvPr>
        </p:nvGraphicFramePr>
        <p:xfrm>
          <a:off x="323528" y="1316961"/>
          <a:ext cx="8568951" cy="51571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56317"/>
                <a:gridCol w="2856317"/>
                <a:gridCol w="2856317"/>
              </a:tblGrid>
              <a:tr h="12492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Century Gothic" pitchFamily="34" charset="0"/>
                        </a:rPr>
                        <a:t>Recomendaciones al iniciar el curso: </a:t>
                      </a:r>
                    </a:p>
                    <a:p>
                      <a:endParaRPr lang="es-MX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Century Gothic" pitchFamily="34" charset="0"/>
                        </a:rPr>
                        <a:t>Recomendaciones durante el desarrollo del curso: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sz="1400" b="1" i="0" u="none" strike="noStrike" kern="1200" baseline="0" dirty="0" smtClean="0">
                          <a:solidFill>
                            <a:schemeClr val="lt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Recomendaciones al finalizar el curso: </a:t>
                      </a:r>
                      <a:endParaRPr lang="es-MX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907934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rgbClr val="002060"/>
                          </a:solidFill>
                          <a:latin typeface="Century Gothic" pitchFamily="34" charset="0"/>
                        </a:rPr>
                        <a:t>1) Tomar en cuenta la opinión de los alumnos, estar abiertos a realizar modificaciones al programa. </a:t>
                      </a:r>
                    </a:p>
                    <a:p>
                      <a:r>
                        <a:rPr lang="es-MX" sz="1400" dirty="0" smtClean="0">
                          <a:solidFill>
                            <a:srgbClr val="002060"/>
                          </a:solidFill>
                          <a:latin typeface="Century Gothic" pitchFamily="34" charset="0"/>
                        </a:rPr>
                        <a:t>2) Establecer con claridad las reglas del curso. </a:t>
                      </a:r>
                    </a:p>
                    <a:p>
                      <a:r>
                        <a:rPr lang="es-MX" sz="1400" dirty="0" smtClean="0">
                          <a:solidFill>
                            <a:srgbClr val="002060"/>
                          </a:solidFill>
                          <a:latin typeface="Century Gothic" pitchFamily="34" charset="0"/>
                        </a:rPr>
                        <a:t>3) Explicar el sentido de los contenidos y actividades para su formación profesional. </a:t>
                      </a:r>
                    </a:p>
                    <a:p>
                      <a:r>
                        <a:rPr lang="es-MX" sz="1400" dirty="0" smtClean="0">
                          <a:solidFill>
                            <a:srgbClr val="002060"/>
                          </a:solidFill>
                          <a:latin typeface="Century Gothic" pitchFamily="34" charset="0"/>
                        </a:rPr>
                        <a:t>4) Hacer técnicas o aplicar instrumentos para conocer las características y expectativas de cada uno de los miembros del grupo. </a:t>
                      </a:r>
                    </a:p>
                    <a:p>
                      <a:endParaRPr lang="es-MX" sz="1400" dirty="0">
                        <a:solidFill>
                          <a:srgbClr val="00206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rgbClr val="002060"/>
                          </a:solidFill>
                          <a:latin typeface="Century Gothic" pitchFamily="34" charset="0"/>
                        </a:rPr>
                        <a:t>1) Respetar las reglas establecidas. </a:t>
                      </a:r>
                    </a:p>
                    <a:p>
                      <a:r>
                        <a:rPr lang="es-MX" sz="1400" dirty="0" smtClean="0">
                          <a:solidFill>
                            <a:srgbClr val="002060"/>
                          </a:solidFill>
                          <a:latin typeface="Century Gothic" pitchFamily="34" charset="0"/>
                        </a:rPr>
                        <a:t>2) Solicitar la opinión del grupo al término de cada unidad. </a:t>
                      </a:r>
                    </a:p>
                    <a:p>
                      <a:r>
                        <a:rPr lang="es-MX" sz="1400" dirty="0" smtClean="0">
                          <a:solidFill>
                            <a:srgbClr val="002060"/>
                          </a:solidFill>
                          <a:latin typeface="Century Gothic" pitchFamily="34" charset="0"/>
                        </a:rPr>
                        <a:t>3) Mantener diferentes vías de comunicación, para cualquier aviso. </a:t>
                      </a:r>
                    </a:p>
                    <a:p>
                      <a:r>
                        <a:rPr lang="es-MX" sz="1400" dirty="0" smtClean="0">
                          <a:solidFill>
                            <a:srgbClr val="002060"/>
                          </a:solidFill>
                          <a:latin typeface="Century Gothic" pitchFamily="34" charset="0"/>
                        </a:rPr>
                        <a:t>4) Atender las dudas que se manifiesten, no ignorarlas. </a:t>
                      </a:r>
                    </a:p>
                    <a:p>
                      <a:r>
                        <a:rPr lang="es-MX" sz="1400" dirty="0" smtClean="0">
                          <a:solidFill>
                            <a:srgbClr val="002060"/>
                          </a:solidFill>
                          <a:latin typeface="Century Gothic" pitchFamily="34" charset="0"/>
                        </a:rPr>
                        <a:t>5) Valorar la pertinencia de todo lo planeado de acuerdo a las características del grupo, si en algún momento se identifica la necesidad de algún cambio es mejor realizarlo y darle una explicación a los alumnos.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sz="1400" b="0" i="0" u="none" strike="noStrike" kern="1200" baseline="0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1) Solicitar la opinión de los alumnos. </a:t>
                      </a:r>
                    </a:p>
                    <a:p>
                      <a:r>
                        <a:rPr kumimoji="0" lang="es-MX" sz="1400" b="0" i="0" u="none" strike="noStrike" kern="1200" baseline="0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2) Hacer alguna actividad de cierre. </a:t>
                      </a:r>
                    </a:p>
                    <a:p>
                      <a:r>
                        <a:rPr kumimoji="0" lang="es-MX" sz="1400" b="0" i="0" u="none" strike="noStrike" kern="1200" baseline="0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3) Ser claros en el desglose de las calificaciones, explicar el por qué de su promedio alcanzado. </a:t>
                      </a:r>
                    </a:p>
                    <a:p>
                      <a:endParaRPr lang="es-MX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23528" y="33265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Broadway" pitchFamily="82" charset="0"/>
              </a:rPr>
              <a:t>Recomendaciones </a:t>
            </a:r>
            <a:r>
              <a:rPr lang="es-MX" b="1" dirty="0">
                <a:latin typeface="Broadway" pitchFamily="82" charset="0"/>
              </a:rPr>
              <a:t>generales para el inicio, desarrollo y fin del </a:t>
            </a:r>
            <a:r>
              <a:rPr lang="es-MX" b="1" dirty="0" smtClean="0">
                <a:latin typeface="Broadway" pitchFamily="82" charset="0"/>
              </a:rPr>
              <a:t>curso…</a:t>
            </a:r>
            <a:endParaRPr lang="es-MX" dirty="0">
              <a:latin typeface="Broadway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68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Personalizado 1">
      <a:dk1>
        <a:srgbClr val="7CCA62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97</TotalTime>
  <Words>1672</Words>
  <Application>Microsoft Office PowerPoint</Application>
  <PresentationFormat>Presentación en pantalla (4:3)</PresentationFormat>
  <Paragraphs>123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Técnico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Tania</dc:creator>
  <cp:lastModifiedBy>Tania</cp:lastModifiedBy>
  <cp:revision>19</cp:revision>
  <dcterms:created xsi:type="dcterms:W3CDTF">2012-05-08T02:43:07Z</dcterms:created>
  <dcterms:modified xsi:type="dcterms:W3CDTF">2012-05-08T04:20:57Z</dcterms:modified>
</cp:coreProperties>
</file>